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158"/>
  </p:notesMasterIdLst>
  <p:handoutMasterIdLst>
    <p:handoutMasterId r:id="rId159"/>
  </p:handoutMasterIdLst>
  <p:sldIdLst>
    <p:sldId id="489" r:id="rId5"/>
    <p:sldId id="490" r:id="rId6"/>
    <p:sldId id="803" r:id="rId7"/>
    <p:sldId id="648" r:id="rId8"/>
    <p:sldId id="804" r:id="rId9"/>
    <p:sldId id="684" r:id="rId10"/>
    <p:sldId id="685" r:id="rId11"/>
    <p:sldId id="686" r:id="rId12"/>
    <p:sldId id="687" r:id="rId13"/>
    <p:sldId id="689" r:id="rId14"/>
    <p:sldId id="691" r:id="rId15"/>
    <p:sldId id="692" r:id="rId16"/>
    <p:sldId id="694" r:id="rId17"/>
    <p:sldId id="696" r:id="rId18"/>
    <p:sldId id="697" r:id="rId19"/>
    <p:sldId id="698" r:id="rId20"/>
    <p:sldId id="699" r:id="rId21"/>
    <p:sldId id="700" r:id="rId22"/>
    <p:sldId id="701" r:id="rId23"/>
    <p:sldId id="702" r:id="rId24"/>
    <p:sldId id="805" r:id="rId25"/>
    <p:sldId id="808" r:id="rId26"/>
    <p:sldId id="806" r:id="rId27"/>
    <p:sldId id="809" r:id="rId28"/>
    <p:sldId id="705" r:id="rId29"/>
    <p:sldId id="706" r:id="rId30"/>
    <p:sldId id="810" r:id="rId31"/>
    <p:sldId id="707" r:id="rId32"/>
    <p:sldId id="708" r:id="rId33"/>
    <p:sldId id="709" r:id="rId34"/>
    <p:sldId id="710" r:id="rId35"/>
    <p:sldId id="711" r:id="rId36"/>
    <p:sldId id="811" r:id="rId37"/>
    <p:sldId id="712" r:id="rId38"/>
    <p:sldId id="713" r:id="rId39"/>
    <p:sldId id="714" r:id="rId40"/>
    <p:sldId id="715" r:id="rId41"/>
    <p:sldId id="716" r:id="rId42"/>
    <p:sldId id="812" r:id="rId43"/>
    <p:sldId id="813" r:id="rId44"/>
    <p:sldId id="814" r:id="rId45"/>
    <p:sldId id="718" r:id="rId46"/>
    <p:sldId id="815" r:id="rId47"/>
    <p:sldId id="719" r:id="rId48"/>
    <p:sldId id="720" r:id="rId49"/>
    <p:sldId id="816" r:id="rId50"/>
    <p:sldId id="721" r:id="rId51"/>
    <p:sldId id="722" r:id="rId52"/>
    <p:sldId id="817" r:id="rId53"/>
    <p:sldId id="724" r:id="rId54"/>
    <p:sldId id="725" r:id="rId55"/>
    <p:sldId id="723" r:id="rId56"/>
    <p:sldId id="580" r:id="rId57"/>
    <p:sldId id="819" r:id="rId58"/>
    <p:sldId id="821" r:id="rId59"/>
    <p:sldId id="585" r:id="rId60"/>
    <p:sldId id="586" r:id="rId61"/>
    <p:sldId id="587" r:id="rId62"/>
    <p:sldId id="588" r:id="rId63"/>
    <p:sldId id="589" r:id="rId64"/>
    <p:sldId id="731" r:id="rId65"/>
    <p:sldId id="615" r:id="rId66"/>
    <p:sldId id="616" r:id="rId67"/>
    <p:sldId id="617" r:id="rId68"/>
    <p:sldId id="822" r:id="rId69"/>
    <p:sldId id="823" r:id="rId70"/>
    <p:sldId id="733" r:id="rId71"/>
    <p:sldId id="734" r:id="rId72"/>
    <p:sldId id="735" r:id="rId73"/>
    <p:sldId id="736" r:id="rId74"/>
    <p:sldId id="737" r:id="rId75"/>
    <p:sldId id="738" r:id="rId76"/>
    <p:sldId id="739" r:id="rId77"/>
    <p:sldId id="824" r:id="rId78"/>
    <p:sldId id="740" r:id="rId79"/>
    <p:sldId id="741" r:id="rId80"/>
    <p:sldId id="742" r:id="rId81"/>
    <p:sldId id="743" r:id="rId82"/>
    <p:sldId id="744" r:id="rId83"/>
    <p:sldId id="632" r:id="rId84"/>
    <p:sldId id="633" r:id="rId85"/>
    <p:sldId id="634" r:id="rId86"/>
    <p:sldId id="747" r:id="rId87"/>
    <p:sldId id="636" r:id="rId88"/>
    <p:sldId id="748" r:id="rId89"/>
    <p:sldId id="749" r:id="rId90"/>
    <p:sldId id="750" r:id="rId91"/>
    <p:sldId id="751" r:id="rId92"/>
    <p:sldId id="752" r:id="rId93"/>
    <p:sldId id="640" r:id="rId94"/>
    <p:sldId id="641" r:id="rId95"/>
    <p:sldId id="753" r:id="rId96"/>
    <p:sldId id="642" r:id="rId97"/>
    <p:sldId id="754" r:id="rId98"/>
    <p:sldId id="643" r:id="rId99"/>
    <p:sldId id="825" r:id="rId100"/>
    <p:sldId id="756" r:id="rId101"/>
    <p:sldId id="757" r:id="rId102"/>
    <p:sldId id="758" r:id="rId103"/>
    <p:sldId id="759" r:id="rId104"/>
    <p:sldId id="760" r:id="rId105"/>
    <p:sldId id="647" r:id="rId106"/>
    <p:sldId id="826" r:id="rId107"/>
    <p:sldId id="763" r:id="rId108"/>
    <p:sldId id="764" r:id="rId109"/>
    <p:sldId id="765" r:id="rId110"/>
    <p:sldId id="651" r:id="rId111"/>
    <p:sldId id="652" r:id="rId112"/>
    <p:sldId id="770" r:id="rId113"/>
    <p:sldId id="654" r:id="rId114"/>
    <p:sldId id="655" r:id="rId115"/>
    <p:sldId id="656" r:id="rId116"/>
    <p:sldId id="657" r:id="rId117"/>
    <p:sldId id="658" r:id="rId118"/>
    <p:sldId id="659" r:id="rId119"/>
    <p:sldId id="775" r:id="rId120"/>
    <p:sldId id="776" r:id="rId121"/>
    <p:sldId id="661" r:id="rId122"/>
    <p:sldId id="662" r:id="rId123"/>
    <p:sldId id="663" r:id="rId124"/>
    <p:sldId id="664" r:id="rId125"/>
    <p:sldId id="665" r:id="rId126"/>
    <p:sldId id="780" r:id="rId127"/>
    <p:sldId id="666" r:id="rId128"/>
    <p:sldId id="781" r:id="rId129"/>
    <p:sldId id="782" r:id="rId130"/>
    <p:sldId id="783" r:id="rId131"/>
    <p:sldId id="667" r:id="rId132"/>
    <p:sldId id="676" r:id="rId133"/>
    <p:sldId id="828" r:id="rId134"/>
    <p:sldId id="827" r:id="rId135"/>
    <p:sldId id="669" r:id="rId136"/>
    <p:sldId id="829" r:id="rId137"/>
    <p:sldId id="830" r:id="rId138"/>
    <p:sldId id="789" r:id="rId139"/>
    <p:sldId id="790" r:id="rId140"/>
    <p:sldId id="791" r:id="rId141"/>
    <p:sldId id="670" r:id="rId142"/>
    <p:sldId id="671" r:id="rId143"/>
    <p:sldId id="672" r:id="rId144"/>
    <p:sldId id="831" r:id="rId145"/>
    <p:sldId id="677" r:id="rId146"/>
    <p:sldId id="832" r:id="rId147"/>
    <p:sldId id="673" r:id="rId148"/>
    <p:sldId id="833" r:id="rId149"/>
    <p:sldId id="834" r:id="rId150"/>
    <p:sldId id="835" r:id="rId151"/>
    <p:sldId id="798" r:id="rId152"/>
    <p:sldId id="674" r:id="rId153"/>
    <p:sldId id="678" r:id="rId154"/>
    <p:sldId id="800" r:id="rId155"/>
    <p:sldId id="801" r:id="rId156"/>
    <p:sldId id="802" r:id="rId157"/>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orient="horz">
          <p15:clr>
            <a:srgbClr val="A4A3A4"/>
          </p15:clr>
        </p15:guide>
        <p15:guide id="4" orient="horz" pos="4051">
          <p15:clr>
            <a:srgbClr val="A4A3A4"/>
          </p15:clr>
        </p15:guide>
        <p15:guide id="5" pos="421">
          <p15:clr>
            <a:srgbClr val="A4A3A4"/>
          </p15:clr>
        </p15:guide>
        <p15:guide id="6">
          <p15:clr>
            <a:srgbClr val="A4A3A4"/>
          </p15:clr>
        </p15:guide>
        <p15:guide id="7" pos="533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4660"/>
  </p:normalViewPr>
  <p:slideViewPr>
    <p:cSldViewPr snapToGrid="0">
      <p:cViewPr>
        <p:scale>
          <a:sx n="75" d="100"/>
          <a:sy n="75" d="100"/>
        </p:scale>
        <p:origin x="-1690" y="-168"/>
      </p:cViewPr>
      <p:guideLst>
        <p:guide orient="horz" pos="2160"/>
        <p:guide orient="horz"/>
        <p:guide orient="horz" pos="4051"/>
        <p:guide pos="3840"/>
        <p:guide pos="421"/>
        <p:guide/>
        <p:guide pos="5331"/>
      </p:guideLst>
    </p:cSldViewPr>
  </p:slideViewPr>
  <p:notesTextViewPr>
    <p:cViewPr>
      <p:scale>
        <a:sx n="1" d="1"/>
        <a:sy n="1" d="1"/>
      </p:scale>
      <p:origin x="0" y="0"/>
    </p:cViewPr>
  </p:notesTextViewPr>
  <p:notesViewPr>
    <p:cSldViewPr snapToGrid="0" showGuides="1">
      <p:cViewPr varScale="1">
        <p:scale>
          <a:sx n="65" d="100"/>
          <a:sy n="65" d="100"/>
        </p:scale>
        <p:origin x="-284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A6E80A-07C5-44BE-B188-1E85CCD30AE7}" type="datetimeFigureOut">
              <a:rPr lang="zh-TW" altLang="en-US" smtClean="0"/>
              <a:pPr/>
              <a:t>2022/2/10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666C4CB-F891-4E02-A621-3284BACF0986}" type="slidenum">
              <a:rPr lang="zh-TW" altLang="en-US" smtClean="0"/>
              <a:pPr/>
              <a:t>‹#›</a:t>
            </a:fld>
            <a:endParaRPr lang="zh-TW" altLang="en-US"/>
          </a:p>
        </p:txBody>
      </p:sp>
    </p:spTree>
    <p:extLst>
      <p:ext uri="{BB962C8B-B14F-4D97-AF65-F5344CB8AC3E}">
        <p14:creationId xmlns:p14="http://schemas.microsoft.com/office/powerpoint/2010/main" val="806707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53.xml"/><Relationship Id="rId7" Type="http://schemas.openxmlformats.org/officeDocument/2006/relationships/slide" Target="../slides/slide78.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8.xml"/><Relationship Id="rId5" Type="http://schemas.openxmlformats.org/officeDocument/2006/relationships/image" Target="../media/image8.png"/><Relationship Id="rId4" Type="http://schemas.openxmlformats.org/officeDocument/2006/relationships/slide" Target="../slides/slide7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53.xml"/><Relationship Id="rId7" Type="http://schemas.openxmlformats.org/officeDocument/2006/relationships/slide" Target="../slides/slide78.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8.xml"/><Relationship Id="rId5" Type="http://schemas.openxmlformats.org/officeDocument/2006/relationships/image" Target="../media/image8.png"/><Relationship Id="rId4" Type="http://schemas.openxmlformats.org/officeDocument/2006/relationships/slide" Target="../slides/slide7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53.xml"/><Relationship Id="rId7" Type="http://schemas.openxmlformats.org/officeDocument/2006/relationships/slide" Target="../slides/slide78.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8.xml"/><Relationship Id="rId5" Type="http://schemas.openxmlformats.org/officeDocument/2006/relationships/image" Target="../media/image8.png"/><Relationship Id="rId4" Type="http://schemas.openxmlformats.org/officeDocument/2006/relationships/slide" Target="../slides/slide7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 name="群組 19"/>
          <p:cNvGrpSpPr/>
          <p:nvPr userDrawn="1"/>
        </p:nvGrpSpPr>
        <p:grpSpPr>
          <a:xfrm>
            <a:off x="292100" y="3003554"/>
            <a:ext cx="4289425" cy="360363"/>
            <a:chOff x="292100" y="3003554"/>
            <a:chExt cx="4289425" cy="360363"/>
          </a:xfrm>
        </p:grpSpPr>
        <p:sp>
          <p:nvSpPr>
            <p:cNvPr id="3" name="Rectangle 3">
              <a:hlinkClick r:id="rId3" action="ppaction://hlinksldjump"/>
            </p:cNvPr>
            <p:cNvSpPr>
              <a:spLocks noChangeArrowheads="1"/>
            </p:cNvSpPr>
            <p:nvPr userDrawn="1"/>
          </p:nvSpPr>
          <p:spPr bwMode="auto">
            <a:xfrm>
              <a:off x="292100" y="3003554"/>
              <a:ext cx="4289425" cy="360363"/>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3" action="ppaction://hlinksldjump"/>
            </p:cNvPr>
            <p:cNvSpPr>
              <a:spLocks noChangeArrowheads="1"/>
            </p:cNvSpPr>
            <p:nvPr userDrawn="1"/>
          </p:nvSpPr>
          <p:spPr bwMode="auto">
            <a:xfrm>
              <a:off x="292101" y="3003554"/>
              <a:ext cx="614363" cy="360363"/>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5-2</a:t>
              </a:r>
            </a:p>
          </p:txBody>
        </p:sp>
      </p:grpSp>
      <p:sp>
        <p:nvSpPr>
          <p:cNvPr id="5" name="Text Box 6"/>
          <p:cNvSpPr txBox="1">
            <a:spLocks noChangeArrowheads="1"/>
          </p:cNvSpPr>
          <p:nvPr userDrawn="1"/>
        </p:nvSpPr>
        <p:spPr bwMode="auto">
          <a:xfrm>
            <a:off x="4221164" y="6486528"/>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2"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CH05</a:t>
              </a:r>
              <a:r>
                <a:rPr lang="zh-TW" altLang="en-US" sz="1600" b="1" dirty="0">
                  <a:solidFill>
                    <a:schemeClr val="bg1"/>
                  </a:solidFill>
                  <a:latin typeface="微軟正黑體" pitchFamily="34" charset="-120"/>
                  <a:ea typeface="微軟正黑體" pitchFamily="34" charset="-120"/>
                </a:rPr>
                <a:t>　實務篇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5"/>
          <a:srcRect/>
          <a:stretch>
            <a:fillRect/>
          </a:stretch>
        </p:blipFill>
        <p:spPr bwMode="auto">
          <a:xfrm>
            <a:off x="8748715" y="6524625"/>
            <a:ext cx="327025" cy="300038"/>
          </a:xfrm>
          <a:prstGeom prst="rect">
            <a:avLst/>
          </a:prstGeom>
          <a:noFill/>
          <a:ln w="9525">
            <a:noFill/>
            <a:miter lim="800000"/>
            <a:headEnd/>
            <a:tailEnd/>
          </a:ln>
        </p:spPr>
      </p:pic>
      <p:grpSp>
        <p:nvGrpSpPr>
          <p:cNvPr id="19" name="群組 18"/>
          <p:cNvGrpSpPr/>
          <p:nvPr userDrawn="1"/>
        </p:nvGrpSpPr>
        <p:grpSpPr>
          <a:xfrm>
            <a:off x="292101" y="2466979"/>
            <a:ext cx="4289423" cy="360363"/>
            <a:chOff x="292101" y="2466979"/>
            <a:chExt cx="4289423" cy="360363"/>
          </a:xfrm>
        </p:grpSpPr>
        <p:sp>
          <p:nvSpPr>
            <p:cNvPr id="38" name="Rectangle 3">
              <a:hlinkClick r:id="rId6" action="ppaction://hlinksldjump"/>
            </p:cNvPr>
            <p:cNvSpPr>
              <a:spLocks noChangeArrowheads="1"/>
            </p:cNvSpPr>
            <p:nvPr userDrawn="1"/>
          </p:nvSpPr>
          <p:spPr bwMode="auto">
            <a:xfrm>
              <a:off x="292101" y="2466979"/>
              <a:ext cx="4289423" cy="360363"/>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電腦視覺</a:t>
              </a:r>
            </a:p>
          </p:txBody>
        </p:sp>
        <p:sp>
          <p:nvSpPr>
            <p:cNvPr id="39" name="Rectangle 4">
              <a:hlinkClick r:id="rId6" action="ppaction://hlinksldjump"/>
            </p:cNvPr>
            <p:cNvSpPr>
              <a:spLocks noChangeArrowheads="1"/>
            </p:cNvSpPr>
            <p:nvPr userDrawn="1"/>
          </p:nvSpPr>
          <p:spPr bwMode="auto">
            <a:xfrm>
              <a:off x="292102" y="2466979"/>
              <a:ext cx="614363" cy="360363"/>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5-1</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9"/>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90" y="549279"/>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1" y="3003554"/>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電腦視覺</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5-2</a:t>
              </a:r>
            </a:p>
          </p:txBody>
        </p:sp>
      </p:grpSp>
      <p:sp>
        <p:nvSpPr>
          <p:cNvPr id="5" name="Text Box 6"/>
          <p:cNvSpPr txBox="1">
            <a:spLocks noChangeArrowheads="1"/>
          </p:cNvSpPr>
          <p:nvPr/>
        </p:nvSpPr>
        <p:spPr bwMode="auto">
          <a:xfrm>
            <a:off x="4221164" y="6486528"/>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2" y="1484314"/>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CH05</a:t>
              </a:r>
              <a:r>
                <a:rPr lang="zh-TW" altLang="en-US" sz="1600" b="1" dirty="0">
                  <a:solidFill>
                    <a:schemeClr val="bg1"/>
                  </a:solidFill>
                  <a:latin typeface="微軟正黑體" pitchFamily="34" charset="-120"/>
                  <a:ea typeface="微軟正黑體" pitchFamily="34" charset="-120"/>
                </a:rPr>
                <a:t>　實務篇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1"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5-3</a:t>
              </a:r>
            </a:p>
          </p:txBody>
        </p:sp>
      </p:grpSp>
      <p:grpSp>
        <p:nvGrpSpPr>
          <p:cNvPr id="12" name="Group 40"/>
          <p:cNvGrpSpPr>
            <a:grpSpLocks/>
          </p:cNvGrpSpPr>
          <p:nvPr userDrawn="1"/>
        </p:nvGrpSpPr>
        <p:grpSpPr bwMode="auto">
          <a:xfrm>
            <a:off x="292101" y="4079879"/>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數據分析</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5"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2" y="2466979"/>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人工智慧開發平台</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5-1</a:t>
              </a: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9"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9"/>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90" y="549279"/>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1" y="3003554"/>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電腦視覺</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5-2</a:t>
              </a:r>
            </a:p>
          </p:txBody>
        </p:sp>
      </p:grpSp>
      <p:sp>
        <p:nvSpPr>
          <p:cNvPr id="5" name="Text Box 6"/>
          <p:cNvSpPr txBox="1">
            <a:spLocks noChangeArrowheads="1"/>
          </p:cNvSpPr>
          <p:nvPr/>
        </p:nvSpPr>
        <p:spPr bwMode="auto">
          <a:xfrm>
            <a:off x="4221164" y="6486528"/>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2" y="1484314"/>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CH05</a:t>
              </a:r>
              <a:r>
                <a:rPr lang="zh-TW" altLang="en-US" sz="1600" b="1" dirty="0">
                  <a:solidFill>
                    <a:schemeClr val="bg1"/>
                  </a:solidFill>
                  <a:latin typeface="微軟正黑體" pitchFamily="34" charset="-120"/>
                  <a:ea typeface="微軟正黑體" pitchFamily="34" charset="-120"/>
                </a:rPr>
                <a:t>　實務篇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1"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5-3</a:t>
              </a:r>
            </a:p>
          </p:txBody>
        </p:sp>
      </p:grpSp>
      <p:grpSp>
        <p:nvGrpSpPr>
          <p:cNvPr id="12" name="Group 40"/>
          <p:cNvGrpSpPr>
            <a:grpSpLocks/>
          </p:cNvGrpSpPr>
          <p:nvPr userDrawn="1"/>
        </p:nvGrpSpPr>
        <p:grpSpPr bwMode="auto">
          <a:xfrm>
            <a:off x="292101" y="4079879"/>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數據分析</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5"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2" y="2466979"/>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人工智慧開發平台</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5-1</a:t>
              </a: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9"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9"/>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90" y="549279"/>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1" y="3003554"/>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電腦視覺</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5-2</a:t>
              </a:r>
            </a:p>
          </p:txBody>
        </p:sp>
      </p:grpSp>
      <p:sp>
        <p:nvSpPr>
          <p:cNvPr id="5" name="Text Box 6"/>
          <p:cNvSpPr txBox="1">
            <a:spLocks noChangeArrowheads="1"/>
          </p:cNvSpPr>
          <p:nvPr/>
        </p:nvSpPr>
        <p:spPr bwMode="auto">
          <a:xfrm>
            <a:off x="4221164" y="6486528"/>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2" y="1484314"/>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CH05</a:t>
              </a:r>
              <a:r>
                <a:rPr lang="zh-TW" altLang="en-US" sz="1600" b="1" dirty="0">
                  <a:solidFill>
                    <a:schemeClr val="bg1"/>
                  </a:solidFill>
                  <a:latin typeface="微軟正黑體" pitchFamily="34" charset="-120"/>
                  <a:ea typeface="微軟正黑體" pitchFamily="34" charset="-120"/>
                </a:rPr>
                <a:t>　實務篇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1"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5-3</a:t>
              </a:r>
            </a:p>
          </p:txBody>
        </p:sp>
      </p:grpSp>
      <p:grpSp>
        <p:nvGrpSpPr>
          <p:cNvPr id="12" name="Group 40"/>
          <p:cNvGrpSpPr>
            <a:grpSpLocks/>
          </p:cNvGrpSpPr>
          <p:nvPr userDrawn="1"/>
        </p:nvGrpSpPr>
        <p:grpSpPr bwMode="auto">
          <a:xfrm>
            <a:off x="292101" y="4079879"/>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人工智慧實務應用</a:t>
              </a:r>
              <a:r>
                <a:rPr lang="en-US" altLang="zh-TW" b="1" dirty="0">
                  <a:solidFill>
                    <a:schemeClr val="bg1"/>
                  </a:solidFill>
                  <a:latin typeface="Times New Roman" pitchFamily="18" charset="0"/>
                  <a:ea typeface="標楷體" pitchFamily="65" charset="-120"/>
                  <a:cs typeface="Times New Roman" pitchFamily="18" charset="0"/>
                </a:rPr>
                <a:t>-</a:t>
              </a:r>
              <a:r>
                <a:rPr lang="zh-TW" altLang="en-US" b="1" dirty="0">
                  <a:solidFill>
                    <a:schemeClr val="bg1"/>
                  </a:solidFill>
                  <a:latin typeface="Times New Roman" pitchFamily="18" charset="0"/>
                  <a:ea typeface="標楷體" pitchFamily="65" charset="-120"/>
                  <a:cs typeface="Times New Roman" pitchFamily="18" charset="0"/>
                </a:rPr>
                <a:t>數據分析</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5"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2" y="2466979"/>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人工智慧開發平台</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5-1</a:t>
              </a: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9"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9"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9"/>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90" y="549279"/>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4.png"/><Relationship Id="rId2" Type="http://schemas.openxmlformats.org/officeDocument/2006/relationships/slideLayout" Target="../slideLayouts/slideLayout35.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6"/>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9" y="549277"/>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5"/>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5-2</a:t>
            </a:r>
          </a:p>
        </p:txBody>
      </p:sp>
      <p:grpSp>
        <p:nvGrpSpPr>
          <p:cNvPr id="2" name="Group 7"/>
          <p:cNvGrpSpPr>
            <a:grpSpLocks/>
          </p:cNvGrpSpPr>
          <p:nvPr/>
        </p:nvGrpSpPr>
        <p:grpSpPr bwMode="auto">
          <a:xfrm>
            <a:off x="6732589"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40"/>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4" y="6523040"/>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6" y="6523040"/>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6" y="6523040"/>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40"/>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5"/>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5-1</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6"/>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9" y="549277"/>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5"/>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5-2</a:t>
            </a:r>
          </a:p>
        </p:txBody>
      </p:sp>
      <p:grpSp>
        <p:nvGrpSpPr>
          <p:cNvPr id="2" name="Group 7"/>
          <p:cNvGrpSpPr>
            <a:grpSpLocks/>
          </p:cNvGrpSpPr>
          <p:nvPr/>
        </p:nvGrpSpPr>
        <p:grpSpPr bwMode="auto">
          <a:xfrm>
            <a:off x="6732589"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40"/>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4" y="6523040"/>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6" y="6523040"/>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6" y="6523040"/>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40"/>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5"/>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5-1</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6"/>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9" y="549277"/>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53252" name="Rectangle 4"/>
          <p:cNvSpPr>
            <a:spLocks noGrp="1" noChangeArrowheads="1"/>
          </p:cNvSpPr>
          <p:nvPr>
            <p:ph type="body" idx="1"/>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5"/>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5-2</a:t>
            </a:r>
          </a:p>
        </p:txBody>
      </p:sp>
      <p:grpSp>
        <p:nvGrpSpPr>
          <p:cNvPr id="2" name="Group 7"/>
          <p:cNvGrpSpPr>
            <a:grpSpLocks/>
          </p:cNvGrpSpPr>
          <p:nvPr/>
        </p:nvGrpSpPr>
        <p:grpSpPr bwMode="auto">
          <a:xfrm>
            <a:off x="6732589"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40"/>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4" y="6523040"/>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6" y="6523040"/>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6" y="6523040"/>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40"/>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5"/>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5-1</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6"/>
            <a:ext cx="671980" cy="276999"/>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9" y="549277"/>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5"/>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5-2</a:t>
            </a:r>
          </a:p>
        </p:txBody>
      </p:sp>
      <p:grpSp>
        <p:nvGrpSpPr>
          <p:cNvPr id="2" name="Group 7"/>
          <p:cNvGrpSpPr>
            <a:grpSpLocks/>
          </p:cNvGrpSpPr>
          <p:nvPr/>
        </p:nvGrpSpPr>
        <p:grpSpPr bwMode="auto">
          <a:xfrm>
            <a:off x="6732589"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40"/>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4" y="6523040"/>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6" y="6523040"/>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6" y="6523040"/>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40"/>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5"/>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5-1</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ptt.cc/bbs/movie/index.html" TargetMode="Externa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CMU-Perceptual-Computing-Lab/openpos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raw.githubusercontent.com/spmallick/learnopencv/master/HandPose/right-frontal.jp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raw.githubusercontent.com/spmallick/learnopencv/master/OpenPose/single.jpe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16" y="1870221"/>
            <a:ext cx="6939966" cy="2105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 xmlns:a16="http://schemas.microsoft.com/office/drawing/2014/main" id="{31DB2199-7B88-44B1-B421-68969C578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46" y="3975234"/>
            <a:ext cx="4095707" cy="2575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讀取</a:t>
            </a:r>
            <a:r>
              <a:rPr lang="en-US" altLang="zh-TW" sz="2400" dirty="0">
                <a:solidFill>
                  <a:srgbClr val="00B050"/>
                </a:solidFill>
              </a:rPr>
              <a:t>/</a:t>
            </a:r>
            <a:r>
              <a:rPr lang="zh-TW" altLang="zh-TW" sz="2400" dirty="0">
                <a:solidFill>
                  <a:srgbClr val="00B050"/>
                </a:solidFill>
              </a:rPr>
              <a:t>儲存圖檔</a:t>
            </a:r>
            <a:endParaRPr lang="en-US" altLang="zh-TW" sz="2400" dirty="0">
              <a:solidFill>
                <a:srgbClr val="00B050"/>
              </a:solidFill>
            </a:endParaRPr>
          </a:p>
        </p:txBody>
      </p:sp>
    </p:spTree>
    <p:extLst>
      <p:ext uri="{BB962C8B-B14F-4D97-AF65-F5344CB8AC3E}">
        <p14:creationId xmlns:p14="http://schemas.microsoft.com/office/powerpoint/2010/main" val="1178548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36525"/>
            <a:ext cx="7200000" cy="3853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實作範例</a:t>
            </a:r>
            <a:r>
              <a:rPr lang="en-US" altLang="zh-TW" sz="2400" dirty="0">
                <a:solidFill>
                  <a:srgbClr val="00B050"/>
                </a:solidFill>
              </a:rPr>
              <a:t>-</a:t>
            </a:r>
            <a:r>
              <a:rPr lang="en-US" altLang="zh-TW" sz="2400" dirty="0" err="1">
                <a:solidFill>
                  <a:srgbClr val="00B050"/>
                </a:solidFill>
              </a:rPr>
              <a:t>Jieba</a:t>
            </a:r>
            <a:r>
              <a:rPr lang="zh-TW" altLang="en-US" sz="2400" dirty="0">
                <a:solidFill>
                  <a:srgbClr val="00B050"/>
                </a:solidFill>
              </a:rPr>
              <a:t>進行斷字</a:t>
            </a:r>
            <a:endParaRPr lang="en-US" altLang="zh-TW" sz="2400" dirty="0">
              <a:solidFill>
                <a:srgbClr val="00B050"/>
              </a:solidFill>
            </a:endParaRPr>
          </a:p>
        </p:txBody>
      </p:sp>
    </p:spTree>
    <p:extLst>
      <p:ext uri="{BB962C8B-B14F-4D97-AF65-F5344CB8AC3E}">
        <p14:creationId xmlns:p14="http://schemas.microsoft.com/office/powerpoint/2010/main" val="1376384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689" y="2003803"/>
            <a:ext cx="5840512" cy="435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實作範例</a:t>
            </a:r>
            <a:r>
              <a:rPr lang="en-US" altLang="zh-TW" sz="2400" dirty="0">
                <a:solidFill>
                  <a:srgbClr val="00B050"/>
                </a:solidFill>
              </a:rPr>
              <a:t>-</a:t>
            </a:r>
            <a:r>
              <a:rPr lang="zh-TW" altLang="en-US" sz="2400" dirty="0">
                <a:solidFill>
                  <a:srgbClr val="00B050"/>
                </a:solidFill>
              </a:rPr>
              <a:t>模型訓練</a:t>
            </a:r>
            <a:endParaRPr lang="en-US" altLang="zh-TW" sz="2400" dirty="0">
              <a:solidFill>
                <a:srgbClr val="00B050"/>
              </a:solidFill>
            </a:endParaRPr>
          </a:p>
        </p:txBody>
      </p:sp>
    </p:spTree>
    <p:extLst>
      <p:ext uri="{BB962C8B-B14F-4D97-AF65-F5344CB8AC3E}">
        <p14:creationId xmlns:p14="http://schemas.microsoft.com/office/powerpoint/2010/main" val="37745312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55F7590E-F655-47CF-803C-8DB1E8C97988}"/>
              </a:ext>
            </a:extLst>
          </p:cNvPr>
          <p:cNvSpPr>
            <a:spLocks noGrp="1"/>
          </p:cNvSpPr>
          <p:nvPr>
            <p:ph idx="1"/>
          </p:nvPr>
        </p:nvSpPr>
        <p:spPr/>
        <p:txBody>
          <a:bodyPr/>
          <a:lstStyle/>
          <a:p>
            <a:pPr marL="341312" indent="-277812">
              <a:lnSpc>
                <a:spcPct val="150000"/>
              </a:lnSpc>
              <a:buNone/>
            </a:pPr>
            <a:r>
              <a:rPr lang="en-US" altLang="zh-TW" dirty="0" smtClean="0"/>
              <a:t>5-2-4</a:t>
            </a:r>
            <a:r>
              <a:rPr lang="zh-TW" altLang="en-US" dirty="0"/>
              <a:t>　</a:t>
            </a:r>
            <a:r>
              <a:rPr lang="en-US" altLang="zh-TW" dirty="0" err="1"/>
              <a:t>Jieba</a:t>
            </a:r>
            <a:r>
              <a:rPr lang="zh-TW" altLang="zh-TW" dirty="0"/>
              <a:t>結巴中文斷詞</a:t>
            </a:r>
            <a:endParaRPr lang="en-US" altLang="zh-TW" dirty="0"/>
          </a:p>
          <a:p>
            <a:pPr lvl="2">
              <a:lnSpc>
                <a:spcPct val="150000"/>
              </a:lnSpc>
            </a:pPr>
            <a:r>
              <a:rPr lang="en-US" altLang="zh-TW" sz="2400" dirty="0" err="1" smtClean="0"/>
              <a:t>Jieba</a:t>
            </a:r>
            <a:r>
              <a:rPr lang="zh-TW" altLang="en-US" sz="2400" dirty="0"/>
              <a:t>可以將</a:t>
            </a:r>
            <a:r>
              <a:rPr lang="zh-TW" altLang="zh-TW" sz="2400" dirty="0"/>
              <a:t>一句話</a:t>
            </a:r>
            <a:r>
              <a:rPr lang="zh-TW" altLang="en-US" sz="2400" dirty="0"/>
              <a:t>斷成一個個</a:t>
            </a:r>
            <a:r>
              <a:rPr lang="zh-TW" altLang="zh-TW" sz="2400" dirty="0"/>
              <a:t>「詞」</a:t>
            </a:r>
            <a:r>
              <a:rPr lang="zh-TW" altLang="en-US" sz="2400" dirty="0"/>
              <a:t>，具有</a:t>
            </a:r>
            <a:r>
              <a:rPr lang="zh-TW" altLang="zh-TW" sz="2400" dirty="0"/>
              <a:t>最小且有意義的單位</a:t>
            </a:r>
            <a:r>
              <a:rPr lang="zh-TW" altLang="en-US" sz="2400" dirty="0"/>
              <a:t>。</a:t>
            </a:r>
            <a:endParaRPr lang="en-US" altLang="zh-TW" sz="2400" dirty="0"/>
          </a:p>
          <a:p>
            <a:pPr lvl="2">
              <a:lnSpc>
                <a:spcPct val="150000"/>
              </a:lnSpc>
            </a:pPr>
            <a:r>
              <a:rPr lang="zh-TW" altLang="en-US" sz="2400" dirty="0"/>
              <a:t>較新穎的詞可以透過新增</a:t>
            </a:r>
            <a:r>
              <a:rPr lang="zh-TW" altLang="zh-TW" sz="2400" dirty="0"/>
              <a:t>自定義詞</a:t>
            </a:r>
            <a:r>
              <a:rPr lang="zh-TW" altLang="en-US" sz="2400" dirty="0"/>
              <a:t>，方便分析。</a:t>
            </a:r>
            <a:endParaRPr lang="en-US" altLang="zh-TW" sz="2400" dirty="0"/>
          </a:p>
          <a:p>
            <a:pPr lvl="2">
              <a:lnSpc>
                <a:spcPct val="150000"/>
              </a:lnSpc>
            </a:pPr>
            <a:r>
              <a:rPr lang="zh-TW" altLang="en-US" sz="2400" dirty="0"/>
              <a:t>擁有</a:t>
            </a:r>
            <a:r>
              <a:rPr lang="zh-TW" altLang="zh-TW" sz="2400" dirty="0"/>
              <a:t>切換詞庫的功能</a:t>
            </a:r>
            <a:r>
              <a:rPr lang="zh-TW" altLang="en-US" sz="2400" dirty="0"/>
              <a:t>，支持各國語言。</a:t>
            </a:r>
            <a:endParaRPr lang="en-US" altLang="zh-TW" sz="2400" dirty="0"/>
          </a:p>
        </p:txBody>
      </p:sp>
      <p:sp>
        <p:nvSpPr>
          <p:cNvPr id="3" name="標題 2">
            <a:extLst>
              <a:ext uri="{FF2B5EF4-FFF2-40B4-BE49-F238E27FC236}">
                <a16:creationId xmlns="" xmlns:a16="http://schemas.microsoft.com/office/drawing/2014/main" id="{5A0CDAE0-8F25-48A8-B0B1-362A196BD5D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4000553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1">
            <a:extLst>
              <a:ext uri="{FF2B5EF4-FFF2-40B4-BE49-F238E27FC236}">
                <a16:creationId xmlns="" xmlns:a16="http://schemas.microsoft.com/office/drawing/2014/main" id="{55F7590E-F655-47CF-803C-8DB1E8C97988}"/>
              </a:ext>
            </a:extLst>
          </p:cNvPr>
          <p:cNvSpPr txBox="1">
            <a:spLocks/>
          </p:cNvSpPr>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341312" indent="-277812">
              <a:lnSpc>
                <a:spcPct val="150000"/>
              </a:lnSpc>
              <a:buNone/>
            </a:pPr>
            <a:r>
              <a:rPr lang="en-US" altLang="zh-TW" sz="2400" dirty="0" err="1">
                <a:solidFill>
                  <a:srgbClr val="00B050"/>
                </a:solidFill>
              </a:rPr>
              <a:t>Jieba</a:t>
            </a:r>
            <a:r>
              <a:rPr lang="zh-TW" altLang="en-US" sz="2400" dirty="0">
                <a:solidFill>
                  <a:srgbClr val="00B050"/>
                </a:solidFill>
              </a:rPr>
              <a:t>運作模式</a:t>
            </a:r>
            <a:endParaRPr lang="en-US" altLang="zh-TW" sz="2400" dirty="0">
              <a:solidFill>
                <a:srgbClr val="00B050"/>
              </a:solidFill>
            </a:endParaRPr>
          </a:p>
          <a:p>
            <a:pPr marL="355600" lvl="2" indent="-352425">
              <a:lnSpc>
                <a:spcPct val="150000"/>
              </a:lnSpc>
            </a:pPr>
            <a:r>
              <a:rPr lang="zh-TW" altLang="en-US" sz="2400" dirty="0" smtClean="0"/>
              <a:t>輸入</a:t>
            </a:r>
            <a:r>
              <a:rPr lang="zh-TW" altLang="en-US" sz="2400" dirty="0"/>
              <a:t>句子</a:t>
            </a:r>
            <a:r>
              <a:rPr lang="en-US" altLang="zh-TW" sz="2400" dirty="0"/>
              <a:t>: ”</a:t>
            </a:r>
            <a:r>
              <a:rPr lang="zh-TW" altLang="en-US" sz="2400" dirty="0"/>
              <a:t>大家好，今天天氣真好</a:t>
            </a:r>
            <a:r>
              <a:rPr lang="en-US" altLang="zh-TW" sz="2400" dirty="0"/>
              <a:t>”</a:t>
            </a:r>
          </a:p>
          <a:p>
            <a:pPr marL="355600" lvl="2" indent="-352425">
              <a:lnSpc>
                <a:spcPct val="150000"/>
              </a:lnSpc>
            </a:pPr>
            <a:r>
              <a:rPr lang="zh-TW" altLang="zh-TW" sz="2400" dirty="0"/>
              <a:t>使用正規表示式，將符號與文字切開</a:t>
            </a:r>
            <a:endParaRPr lang="en-US" altLang="zh-TW" sz="2400" dirty="0"/>
          </a:p>
          <a:p>
            <a:pPr marL="355600" lvl="2" indent="-352425">
              <a:lnSpc>
                <a:spcPct val="150000"/>
              </a:lnSpc>
              <a:buNone/>
            </a:pPr>
            <a:r>
              <a:rPr lang="en-US" altLang="zh-TW" sz="2400" dirty="0" smtClean="0">
                <a:sym typeface="Wingdings" panose="05000000000000000000" pitchFamily="2" charset="2"/>
              </a:rPr>
              <a:t>	</a:t>
            </a:r>
            <a:r>
              <a:rPr lang="en-US" altLang="zh-TW" sz="2400" dirty="0"/>
              <a:t>”</a:t>
            </a:r>
            <a:r>
              <a:rPr lang="zh-TW" altLang="en-US" sz="2400" dirty="0"/>
              <a:t>大家好</a:t>
            </a:r>
            <a:r>
              <a:rPr lang="en-US" altLang="zh-TW" sz="2400" dirty="0"/>
              <a:t>”</a:t>
            </a:r>
            <a:r>
              <a:rPr lang="zh-TW" altLang="en-US" sz="2400" dirty="0"/>
              <a:t> 、  </a:t>
            </a:r>
            <a:r>
              <a:rPr lang="en-US" altLang="zh-TW" sz="2400" dirty="0"/>
              <a:t>”</a:t>
            </a:r>
            <a:r>
              <a:rPr lang="zh-TW" altLang="en-US" sz="2400" dirty="0"/>
              <a:t>，</a:t>
            </a:r>
            <a:r>
              <a:rPr lang="en-US" altLang="zh-TW" sz="2400" dirty="0"/>
              <a:t>”</a:t>
            </a:r>
            <a:r>
              <a:rPr lang="zh-TW" altLang="en-US" sz="2400" dirty="0"/>
              <a:t>  、 </a:t>
            </a:r>
            <a:r>
              <a:rPr lang="en-US" altLang="zh-TW" sz="2400" dirty="0"/>
              <a:t>”</a:t>
            </a:r>
            <a:r>
              <a:rPr lang="zh-TW" altLang="en-US" sz="2400" dirty="0"/>
              <a:t>今天天氣真好</a:t>
            </a:r>
            <a:r>
              <a:rPr lang="en-US" altLang="zh-TW" sz="2400" dirty="0"/>
              <a:t>”</a:t>
            </a:r>
          </a:p>
          <a:p>
            <a:pPr marL="355600" lvl="2" indent="-352425">
              <a:lnSpc>
                <a:spcPct val="150000"/>
              </a:lnSpc>
            </a:pPr>
            <a:r>
              <a:rPr lang="zh-TW" altLang="zh-TW" sz="2400" dirty="0"/>
              <a:t>將屬於文字的部分進行下一步處理</a:t>
            </a:r>
            <a:r>
              <a:rPr lang="zh-TW" altLang="en-US" sz="2400" dirty="0"/>
              <a:t>，</a:t>
            </a:r>
            <a:r>
              <a:rPr lang="zh-TW" altLang="zh-TW" sz="2400" dirty="0"/>
              <a:t>計算出句子的斷詞組合</a:t>
            </a:r>
            <a:r>
              <a:rPr lang="zh-TW" altLang="en-US" sz="2400" dirty="0"/>
              <a:t>得到結果</a:t>
            </a:r>
            <a:endParaRPr lang="en-US" altLang="zh-TW" sz="2400" dirty="0"/>
          </a:p>
          <a:p>
            <a:pPr marL="355600" lvl="2" indent="-352425">
              <a:lnSpc>
                <a:spcPct val="150000"/>
              </a:lnSpc>
              <a:buNone/>
            </a:pPr>
            <a:r>
              <a:rPr lang="en-US" altLang="zh-TW" sz="2400" dirty="0" smtClean="0">
                <a:sym typeface="Wingdings" panose="05000000000000000000" pitchFamily="2" charset="2"/>
              </a:rPr>
              <a:t>	</a:t>
            </a:r>
            <a:r>
              <a:rPr lang="zh-TW" altLang="zh-TW" sz="2400" dirty="0"/>
              <a:t>「</a:t>
            </a:r>
            <a:r>
              <a:rPr lang="zh-TW" altLang="en-US" sz="2400" dirty="0"/>
              <a:t>大家 </a:t>
            </a:r>
            <a:r>
              <a:rPr lang="en-US" altLang="zh-TW" sz="2400" dirty="0"/>
              <a:t>/ </a:t>
            </a:r>
            <a:r>
              <a:rPr lang="zh-TW" altLang="en-US" sz="2400" dirty="0"/>
              <a:t>好 </a:t>
            </a:r>
            <a:r>
              <a:rPr lang="en-US" altLang="zh-TW" sz="2400" dirty="0"/>
              <a:t>/ </a:t>
            </a:r>
            <a:r>
              <a:rPr lang="zh-TW" altLang="en-US" sz="2400" dirty="0"/>
              <a:t>，</a:t>
            </a:r>
            <a:r>
              <a:rPr lang="en-US" altLang="zh-TW" sz="2400" dirty="0"/>
              <a:t> / </a:t>
            </a:r>
            <a:r>
              <a:rPr lang="zh-TW" altLang="en-US" sz="2400" dirty="0"/>
              <a:t>今天 </a:t>
            </a:r>
            <a:r>
              <a:rPr lang="en-US" altLang="zh-TW" sz="2400" dirty="0"/>
              <a:t>/ </a:t>
            </a:r>
            <a:r>
              <a:rPr lang="zh-TW" altLang="en-US" sz="2400" dirty="0"/>
              <a:t>天氣 </a:t>
            </a:r>
            <a:r>
              <a:rPr lang="en-US" altLang="zh-TW" sz="2400" dirty="0"/>
              <a:t>/ </a:t>
            </a:r>
            <a:r>
              <a:rPr lang="zh-TW" altLang="en-US" sz="2400" dirty="0"/>
              <a:t>真 </a:t>
            </a:r>
            <a:r>
              <a:rPr lang="en-US" altLang="zh-TW" sz="2400" dirty="0"/>
              <a:t>/ </a:t>
            </a:r>
            <a:r>
              <a:rPr lang="zh-TW" altLang="en-US" sz="2400" dirty="0"/>
              <a:t>好</a:t>
            </a:r>
            <a:r>
              <a:rPr lang="zh-TW" altLang="zh-TW" sz="2400" dirty="0"/>
              <a:t>」</a:t>
            </a:r>
            <a:endParaRPr lang="en-US" altLang="zh-TW" sz="2400" dirty="0"/>
          </a:p>
        </p:txBody>
      </p:sp>
      <p:sp>
        <p:nvSpPr>
          <p:cNvPr id="3" name="標題 2">
            <a:extLst>
              <a:ext uri="{FF2B5EF4-FFF2-40B4-BE49-F238E27FC236}">
                <a16:creationId xmlns="" xmlns:a16="http://schemas.microsoft.com/office/drawing/2014/main" id="{B4288034-F04D-49D6-B0E2-C1655C94397E}"/>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5305263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dirty="0">
                <a:solidFill>
                  <a:srgbClr val="00B050"/>
                </a:solidFill>
              </a:rPr>
              <a:t>安裝</a:t>
            </a:r>
            <a:endParaRPr lang="en-US" altLang="zh-TW" sz="2400" dirty="0">
              <a:solidFill>
                <a:srgbClr val="00B050"/>
              </a:solidFill>
            </a:endParaRPr>
          </a:p>
          <a:p>
            <a:pPr lvl="2">
              <a:lnSpc>
                <a:spcPct val="150000"/>
              </a:lnSpc>
            </a:pPr>
            <a:r>
              <a:rPr lang="zh-TW" altLang="zh-TW" sz="2400" dirty="0" smtClean="0"/>
              <a:t>當</a:t>
            </a:r>
            <a:r>
              <a:rPr lang="zh-TW" altLang="zh-TW" sz="2400" dirty="0"/>
              <a:t>安裝好</a:t>
            </a:r>
            <a:r>
              <a:rPr lang="en-US" altLang="zh-TW" sz="2400" dirty="0"/>
              <a:t> Python</a:t>
            </a:r>
            <a:r>
              <a:rPr lang="zh-TW" altLang="zh-TW" sz="2400" dirty="0"/>
              <a:t>時，包含</a:t>
            </a:r>
            <a:r>
              <a:rPr lang="en-US" altLang="zh-TW" sz="2400" dirty="0"/>
              <a:t>pip</a:t>
            </a:r>
            <a:r>
              <a:rPr lang="zh-TW" altLang="zh-TW" sz="2400" dirty="0"/>
              <a:t>的套件管理工具。</a:t>
            </a:r>
            <a:r>
              <a:rPr lang="en-US" altLang="zh-TW" sz="2400" dirty="0"/>
              <a:t>pip</a:t>
            </a:r>
            <a:r>
              <a:rPr lang="zh-TW" altLang="zh-TW" sz="2400" dirty="0"/>
              <a:t>可以很方便安裝第三方套件，所以使用</a:t>
            </a:r>
            <a:r>
              <a:rPr lang="en-US" altLang="zh-TW" sz="2400" dirty="0"/>
              <a:t>pip</a:t>
            </a:r>
            <a:r>
              <a:rPr lang="zh-TW" altLang="zh-TW" sz="2400" dirty="0"/>
              <a:t>來安裝</a:t>
            </a:r>
            <a:r>
              <a:rPr lang="en-US" altLang="zh-TW" sz="2400" dirty="0" err="1"/>
              <a:t>Jieba</a:t>
            </a:r>
            <a:r>
              <a:rPr lang="zh-TW" altLang="zh-TW" sz="2400" dirty="0"/>
              <a:t>套件。</a:t>
            </a:r>
            <a:endParaRPr lang="en-US" altLang="zh-TW" sz="2400" dirty="0"/>
          </a:p>
          <a:p>
            <a:pPr lvl="2">
              <a:lnSpc>
                <a:spcPct val="150000"/>
              </a:lnSpc>
            </a:pPr>
            <a:r>
              <a:rPr lang="zh-TW" altLang="zh-TW" sz="2400" dirty="0"/>
              <a:t>只要在</a:t>
            </a:r>
            <a:r>
              <a:rPr lang="en-US" altLang="zh-TW" sz="2400" dirty="0"/>
              <a:t>CMD</a:t>
            </a:r>
            <a:r>
              <a:rPr lang="zh-TW" altLang="zh-TW" sz="2400" dirty="0"/>
              <a:t>中輸入</a:t>
            </a:r>
            <a:r>
              <a:rPr lang="en-US" altLang="zh-TW" sz="2400" dirty="0"/>
              <a:t>pip install </a:t>
            </a:r>
            <a:r>
              <a:rPr lang="en-US" altLang="zh-TW" sz="2400" dirty="0" err="1"/>
              <a:t>jieba</a:t>
            </a:r>
            <a:r>
              <a:rPr lang="zh-TW" altLang="zh-TW" sz="2400" dirty="0"/>
              <a:t>，</a:t>
            </a:r>
            <a:r>
              <a:rPr lang="en-US" altLang="zh-TW" sz="2400" dirty="0" err="1"/>
              <a:t>Jieba</a:t>
            </a:r>
            <a:r>
              <a:rPr lang="zh-TW" altLang="zh-TW" sz="2400" dirty="0"/>
              <a:t>就安裝完成了。</a:t>
            </a:r>
          </a:p>
        </p:txBody>
      </p:sp>
    </p:spTree>
    <p:extLst>
      <p:ext uri="{BB962C8B-B14F-4D97-AF65-F5344CB8AC3E}">
        <p14:creationId xmlns:p14="http://schemas.microsoft.com/office/powerpoint/2010/main" val="28243857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91" y="2048877"/>
            <a:ext cx="7236000" cy="1868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880"/>
          <a:stretch/>
        </p:blipFill>
        <p:spPr bwMode="auto">
          <a:xfrm>
            <a:off x="950071" y="3811695"/>
            <a:ext cx="7164000" cy="1619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en-US" sz="2400" dirty="0">
                <a:solidFill>
                  <a:srgbClr val="00B050"/>
                </a:solidFill>
              </a:rPr>
              <a:t>基本</a:t>
            </a:r>
            <a:r>
              <a:rPr lang="en-US" altLang="zh-TW" sz="2400" dirty="0" err="1">
                <a:solidFill>
                  <a:srgbClr val="00B050"/>
                </a:solidFill>
              </a:rPr>
              <a:t>Jieba</a:t>
            </a:r>
            <a:r>
              <a:rPr lang="zh-TW" altLang="en-US" sz="2400" dirty="0">
                <a:solidFill>
                  <a:srgbClr val="00B050"/>
                </a:solidFill>
              </a:rPr>
              <a:t>斷詞用法</a:t>
            </a:r>
            <a:endParaRPr lang="en-US" altLang="zh-TW" sz="2400" dirty="0">
              <a:solidFill>
                <a:srgbClr val="00B050"/>
              </a:solidFill>
            </a:endParaRPr>
          </a:p>
        </p:txBody>
      </p:sp>
    </p:spTree>
    <p:extLst>
      <p:ext uri="{BB962C8B-B14F-4D97-AF65-F5344CB8AC3E}">
        <p14:creationId xmlns:p14="http://schemas.microsoft.com/office/powerpoint/2010/main" val="542114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175" y="2236269"/>
            <a:ext cx="7200000" cy="3518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err="1">
                <a:solidFill>
                  <a:srgbClr val="00B050"/>
                </a:solidFill>
              </a:rPr>
              <a:t>Jieba</a:t>
            </a:r>
            <a:r>
              <a:rPr lang="zh-TW" altLang="zh-TW" sz="2400" dirty="0">
                <a:solidFill>
                  <a:srgbClr val="00B050"/>
                </a:solidFill>
              </a:rPr>
              <a:t>斷詞引用詞庫</a:t>
            </a:r>
            <a:endParaRPr lang="en-US" altLang="zh-TW" sz="2400" dirty="0">
              <a:solidFill>
                <a:srgbClr val="00B050"/>
              </a:solidFill>
            </a:endParaRPr>
          </a:p>
        </p:txBody>
      </p:sp>
    </p:spTree>
    <p:extLst>
      <p:ext uri="{BB962C8B-B14F-4D97-AF65-F5344CB8AC3E}">
        <p14:creationId xmlns:p14="http://schemas.microsoft.com/office/powerpoint/2010/main" val="1165674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10"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en-US" sz="2400" dirty="0">
                <a:solidFill>
                  <a:srgbClr val="00B050"/>
                </a:solidFill>
              </a:rPr>
              <a:t>新增自定義詞</a:t>
            </a:r>
            <a:endParaRPr lang="en-US" altLang="zh-TW" sz="2400" dirty="0">
              <a:solidFill>
                <a:srgbClr val="00B05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 y="2454312"/>
            <a:ext cx="3745854" cy="2794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415" y="3139439"/>
            <a:ext cx="2398970" cy="1768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736" y="3139439"/>
            <a:ext cx="2299633" cy="181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543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71847CE1-E0B6-46FF-914B-57BE9B553794}"/>
              </a:ext>
            </a:extLst>
          </p:cNvPr>
          <p:cNvSpPr>
            <a:spLocks noGrp="1"/>
          </p:cNvSpPr>
          <p:nvPr>
            <p:ph type="title"/>
          </p:nvPr>
        </p:nvSpPr>
        <p:spPr/>
        <p:txBody>
          <a:bodyPr/>
          <a:lstStyle/>
          <a:p>
            <a:endParaRPr lang="zh-TW" altLang="en-US" dirty="0">
              <a:latin typeface="+mj-lt"/>
            </a:endParaRPr>
          </a:p>
        </p:txBody>
      </p:sp>
      <p:pic>
        <p:nvPicPr>
          <p:cNvPr id="7" name="Picture 2">
            <a:extLst>
              <a:ext uri="{FF2B5EF4-FFF2-40B4-BE49-F238E27FC236}">
                <a16:creationId xmlns="" xmlns:a16="http://schemas.microsoft.com/office/drawing/2014/main" id="{D830B0D5-A148-4708-9956-0D05F4B95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21" y="1553511"/>
            <a:ext cx="7785769" cy="488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t>5-2-5</a:t>
            </a:r>
            <a:r>
              <a:rPr lang="zh-TW" altLang="en-US" sz="2400" dirty="0"/>
              <a:t>　</a:t>
            </a:r>
            <a:r>
              <a:rPr lang="en-US" altLang="zh-TW" sz="1800" dirty="0" err="1"/>
              <a:t>Gensim</a:t>
            </a:r>
            <a:endParaRPr lang="en-US" altLang="zh-TW" sz="2400" dirty="0" smtClean="0">
              <a:solidFill>
                <a:srgbClr val="00B050"/>
              </a:solidFill>
            </a:endParaRPr>
          </a:p>
        </p:txBody>
      </p:sp>
    </p:spTree>
    <p:extLst>
      <p:ext uri="{BB962C8B-B14F-4D97-AF65-F5344CB8AC3E}">
        <p14:creationId xmlns:p14="http://schemas.microsoft.com/office/powerpoint/2010/main" val="16731194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519" y="2094384"/>
            <a:ext cx="6170959" cy="4240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en-US" sz="2400" dirty="0">
                <a:solidFill>
                  <a:srgbClr val="00B050"/>
                </a:solidFill>
              </a:rPr>
              <a:t>主題模型</a:t>
            </a:r>
            <a:r>
              <a:rPr lang="en-US" altLang="zh-TW" sz="2400" dirty="0">
                <a:solidFill>
                  <a:srgbClr val="00B050"/>
                </a:solidFill>
              </a:rPr>
              <a:t>(Topic model)</a:t>
            </a:r>
          </a:p>
        </p:txBody>
      </p:sp>
    </p:spTree>
    <p:extLst>
      <p:ext uri="{BB962C8B-B14F-4D97-AF65-F5344CB8AC3E}">
        <p14:creationId xmlns:p14="http://schemas.microsoft.com/office/powerpoint/2010/main" val="885436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473159"/>
            <a:ext cx="7200000" cy="279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開啟攝影機擷取影像</a:t>
            </a:r>
            <a:endParaRPr lang="en-US" altLang="zh-TW" sz="2400" dirty="0">
              <a:solidFill>
                <a:srgbClr val="00B050"/>
              </a:solidFill>
            </a:endParaRPr>
          </a:p>
        </p:txBody>
      </p:sp>
    </p:spTree>
    <p:extLst>
      <p:ext uri="{BB962C8B-B14F-4D97-AF65-F5344CB8AC3E}">
        <p14:creationId xmlns:p14="http://schemas.microsoft.com/office/powerpoint/2010/main" val="1356146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主題模型</a:t>
            </a:r>
            <a:r>
              <a:rPr lang="en-US" altLang="zh-TW" sz="2400" dirty="0">
                <a:solidFill>
                  <a:srgbClr val="00B050"/>
                </a:solidFill>
              </a:rPr>
              <a:t>(Topic model)</a:t>
            </a:r>
            <a:r>
              <a:rPr lang="zh-TW" altLang="en-US" sz="2400" dirty="0">
                <a:solidFill>
                  <a:srgbClr val="00B050"/>
                </a:solidFill>
              </a:rPr>
              <a:t>之</a:t>
            </a:r>
            <a:r>
              <a:rPr lang="zh-TW" altLang="zh-TW" sz="2400" dirty="0">
                <a:solidFill>
                  <a:srgbClr val="00B050"/>
                </a:solidFill>
              </a:rPr>
              <a:t>功能簡介</a:t>
            </a:r>
            <a:endParaRPr lang="en-US" altLang="zh-TW" sz="2400" dirty="0">
              <a:solidFill>
                <a:srgbClr val="00B050"/>
              </a:solidFill>
            </a:endParaRPr>
          </a:p>
          <a:p>
            <a:pPr lvl="2">
              <a:lnSpc>
                <a:spcPct val="150000"/>
              </a:lnSpc>
            </a:pPr>
            <a:r>
              <a:rPr lang="zh-TW" altLang="zh-TW" sz="2400" dirty="0" smtClean="0"/>
              <a:t>潛在</a:t>
            </a:r>
            <a:r>
              <a:rPr lang="zh-TW" altLang="zh-TW" sz="2400" dirty="0"/>
              <a:t>語義索引</a:t>
            </a:r>
            <a:r>
              <a:rPr lang="en-US" altLang="zh-TW" sz="2400" dirty="0"/>
              <a:t>(Latent Semantic Indexing</a:t>
            </a:r>
            <a:r>
              <a:rPr lang="zh-TW" altLang="zh-TW" sz="2400" dirty="0"/>
              <a:t>，</a:t>
            </a:r>
            <a:r>
              <a:rPr lang="en-US" altLang="zh-TW" sz="2400" dirty="0"/>
              <a:t>LSI </a:t>
            </a:r>
            <a:r>
              <a:rPr lang="en-US" altLang="zh-TW" sz="2400" dirty="0" smtClean="0"/>
              <a:t>)</a:t>
            </a:r>
            <a:endParaRPr lang="en-US" altLang="zh-TW" sz="2400" dirty="0"/>
          </a:p>
          <a:p>
            <a:pPr lvl="2">
              <a:lnSpc>
                <a:spcPct val="150000"/>
              </a:lnSpc>
            </a:pPr>
            <a:r>
              <a:rPr lang="zh-TW" altLang="zh-TW" sz="2400" dirty="0"/>
              <a:t>隱含狄利克雷分布</a:t>
            </a:r>
            <a:r>
              <a:rPr lang="en-US" altLang="zh-TW" sz="2400" dirty="0"/>
              <a:t>(</a:t>
            </a:r>
            <a:r>
              <a:rPr lang="en-US" altLang="zh-TW" sz="2400" dirty="0" err="1"/>
              <a:t>LDA</a:t>
            </a:r>
            <a:r>
              <a:rPr lang="en-US" altLang="zh-TW" sz="2400" dirty="0" smtClean="0"/>
              <a:t>)</a:t>
            </a:r>
            <a:endParaRPr lang="zh-TW" altLang="en-US" sz="2400" dirty="0"/>
          </a:p>
        </p:txBody>
      </p:sp>
      <p:sp>
        <p:nvSpPr>
          <p:cNvPr id="3" name="標題 2"/>
          <p:cNvSpPr>
            <a:spLocks noGrp="1"/>
          </p:cNvSpPr>
          <p:nvPr>
            <p:ph type="title"/>
          </p:nvPr>
        </p:nvSpPr>
        <p:spPr/>
        <p:txBody>
          <a:bodyPr/>
          <a:lstStyle/>
          <a:p>
            <a:endParaRPr lang="en-US" altLang="zh-TW" b="1" dirty="0"/>
          </a:p>
        </p:txBody>
      </p:sp>
    </p:spTree>
    <p:extLst>
      <p:ext uri="{BB962C8B-B14F-4D97-AF65-F5344CB8AC3E}">
        <p14:creationId xmlns:p14="http://schemas.microsoft.com/office/powerpoint/2010/main" val="33975256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en-US" altLang="zh-TW" dirty="0">
              <a:latin typeface="+mj-lt"/>
            </a:endParaRPr>
          </a:p>
        </p:txBody>
      </p:sp>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潛在語義索引</a:t>
            </a:r>
            <a:r>
              <a:rPr lang="en-US" altLang="zh-TW" sz="2400" dirty="0">
                <a:solidFill>
                  <a:srgbClr val="00B050"/>
                </a:solidFill>
              </a:rPr>
              <a:t>(Latent Semantic Indexing</a:t>
            </a:r>
            <a:r>
              <a:rPr lang="zh-TW" altLang="zh-TW" sz="2400" dirty="0">
                <a:solidFill>
                  <a:srgbClr val="00B050"/>
                </a:solidFill>
              </a:rPr>
              <a:t>，</a:t>
            </a:r>
            <a:r>
              <a:rPr lang="en-US" altLang="zh-TW" sz="2400" dirty="0">
                <a:solidFill>
                  <a:srgbClr val="00B050"/>
                </a:solidFill>
              </a:rPr>
              <a:t>LSI )</a:t>
            </a:r>
          </a:p>
          <a:p>
            <a:pPr lvl="2">
              <a:lnSpc>
                <a:spcPct val="150000"/>
              </a:lnSpc>
            </a:pPr>
            <a:r>
              <a:rPr lang="zh-TW" altLang="zh-TW" sz="2400" dirty="0" smtClean="0"/>
              <a:t>在</a:t>
            </a:r>
            <a:r>
              <a:rPr lang="zh-TW" altLang="zh-TW" sz="2400" dirty="0"/>
              <a:t>同樣情境中使用的詞語一般都具有相似的詞意，並建立之間的關聯</a:t>
            </a:r>
            <a:r>
              <a:rPr lang="zh-TW" altLang="en-US" sz="2400" dirty="0"/>
              <a:t>。</a:t>
            </a:r>
            <a:endParaRPr lang="en-US" altLang="zh-TW" sz="2400" dirty="0"/>
          </a:p>
          <a:p>
            <a:pPr lvl="2">
              <a:lnSpc>
                <a:spcPct val="150000"/>
              </a:lnSpc>
            </a:pPr>
            <a:r>
              <a:rPr lang="zh-TW" altLang="en-US" sz="2400" dirty="0" smtClean="0"/>
              <a:t>例</a:t>
            </a:r>
            <a:r>
              <a:rPr lang="zh-TW" altLang="zh-TW" sz="2400" dirty="0" smtClean="0"/>
              <a:t>如</a:t>
            </a:r>
            <a:r>
              <a:rPr lang="zh-TW" altLang="zh-TW" sz="2400" dirty="0"/>
              <a:t>，機器學習和深度學習同時</a:t>
            </a:r>
            <a:r>
              <a:rPr lang="zh-TW" altLang="en-US" sz="2400" dirty="0"/>
              <a:t>出現</a:t>
            </a:r>
            <a:r>
              <a:rPr lang="zh-TW" altLang="zh-TW" sz="2400" dirty="0"/>
              <a:t>在不同的文章中，</a:t>
            </a:r>
            <a:r>
              <a:rPr lang="en-US" altLang="zh-TW" sz="2400" dirty="0"/>
              <a:t>LSI</a:t>
            </a:r>
            <a:r>
              <a:rPr lang="zh-TW" altLang="zh-TW" sz="2400" dirty="0"/>
              <a:t>會認為機器學習和深度學習建立在相同的情境中，兩個字詞彼此間具有語意關聯，機器學習和深度學習會成為該篇文章中的潛在語義索引</a:t>
            </a:r>
            <a:r>
              <a:rPr lang="zh-TW" altLang="en-US" sz="2400" dirty="0"/>
              <a:t>。</a:t>
            </a:r>
          </a:p>
        </p:txBody>
      </p:sp>
    </p:spTree>
    <p:extLst>
      <p:ext uri="{BB962C8B-B14F-4D97-AF65-F5344CB8AC3E}">
        <p14:creationId xmlns:p14="http://schemas.microsoft.com/office/powerpoint/2010/main" val="15091272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79389" y="1341438"/>
            <a:ext cx="8598851" cy="5040312"/>
          </a:xfrm>
        </p:spPr>
        <p:txBody>
          <a:bodyPr/>
          <a:lstStyle/>
          <a:p>
            <a:pPr marL="0" indent="0">
              <a:lnSpc>
                <a:spcPct val="150000"/>
              </a:lnSpc>
              <a:buNone/>
            </a:pPr>
            <a:r>
              <a:rPr lang="zh-TW" altLang="zh-TW" sz="2400" dirty="0">
                <a:solidFill>
                  <a:srgbClr val="00B050"/>
                </a:solidFill>
              </a:rPr>
              <a:t>潛在語義索引</a:t>
            </a:r>
            <a:r>
              <a:rPr lang="en-US" altLang="zh-TW" sz="2400" dirty="0">
                <a:solidFill>
                  <a:srgbClr val="00B050"/>
                </a:solidFill>
              </a:rPr>
              <a:t>(Latent Semantic Indexing</a:t>
            </a:r>
            <a:r>
              <a:rPr lang="zh-TW" altLang="zh-TW" sz="2400" dirty="0">
                <a:solidFill>
                  <a:srgbClr val="00B050"/>
                </a:solidFill>
              </a:rPr>
              <a:t>，</a:t>
            </a:r>
            <a:r>
              <a:rPr lang="en-US" altLang="zh-TW" sz="2400" dirty="0">
                <a:solidFill>
                  <a:srgbClr val="00B050"/>
                </a:solidFill>
              </a:rPr>
              <a:t>LSI )</a:t>
            </a:r>
          </a:p>
          <a:p>
            <a:pPr lvl="2">
              <a:lnSpc>
                <a:spcPct val="150000"/>
              </a:lnSpc>
            </a:pPr>
            <a:r>
              <a:rPr lang="zh-TW" altLang="zh-TW" sz="2400" dirty="0" smtClean="0"/>
              <a:t>潛在</a:t>
            </a:r>
            <a:r>
              <a:rPr lang="zh-TW" altLang="zh-TW" sz="2400" dirty="0"/>
              <a:t>語義索引</a:t>
            </a:r>
            <a:r>
              <a:rPr lang="zh-TW" altLang="en-US" sz="2400" dirty="0"/>
              <a:t>能</a:t>
            </a:r>
            <a:r>
              <a:rPr lang="zh-TW" altLang="zh-TW" sz="2400" dirty="0"/>
              <a:t>在文章中找出詞彙間的關係，當兩個詞彙或一組詞大量出現在同一篇文章中，這些詞語彼此間就可以被認定為語意相關</a:t>
            </a:r>
            <a:r>
              <a:rPr lang="zh-TW" altLang="en-US" sz="2400" dirty="0"/>
              <a:t>。</a:t>
            </a:r>
            <a:endParaRPr lang="en-US" altLang="zh-TW" sz="2400" dirty="0"/>
          </a:p>
          <a:p>
            <a:pPr lvl="2">
              <a:lnSpc>
                <a:spcPct val="150000"/>
              </a:lnSpc>
            </a:pPr>
            <a:r>
              <a:rPr lang="zh-TW" altLang="zh-TW" sz="2400" dirty="0"/>
              <a:t>例如，蘋果、三星、華為同時出現在一篇文章時</a:t>
            </a:r>
            <a:r>
              <a:rPr lang="zh-TW" altLang="en-US" sz="2400" dirty="0"/>
              <a:t>，</a:t>
            </a:r>
            <a:r>
              <a:rPr lang="zh-TW" altLang="zh-TW" sz="2400" dirty="0"/>
              <a:t>「蘋果」表示手機品牌的意思</a:t>
            </a:r>
            <a:r>
              <a:rPr lang="zh-TW" altLang="en-US" sz="2400" dirty="0"/>
              <a:t>。</a:t>
            </a:r>
            <a:endParaRPr lang="en-US" altLang="zh-TW" sz="2400" dirty="0"/>
          </a:p>
          <a:p>
            <a:pPr lvl="2">
              <a:lnSpc>
                <a:spcPct val="150000"/>
              </a:lnSpc>
            </a:pPr>
            <a:r>
              <a:rPr lang="zh-TW" altLang="zh-TW" sz="2400" dirty="0"/>
              <a:t>蘋果、芭樂、橘子一起出現在一篇文章時</a:t>
            </a:r>
            <a:r>
              <a:rPr lang="zh-TW" altLang="en-US" sz="2400" dirty="0"/>
              <a:t>，</a:t>
            </a:r>
            <a:r>
              <a:rPr lang="zh-TW" altLang="zh-TW" sz="2400" dirty="0"/>
              <a:t>「蘋果」表示</a:t>
            </a:r>
            <a:r>
              <a:rPr lang="zh-TW" altLang="en-US" sz="2400" dirty="0"/>
              <a:t>水果</a:t>
            </a:r>
            <a:r>
              <a:rPr lang="zh-TW" altLang="zh-TW" sz="2400" dirty="0"/>
              <a:t>的意思</a:t>
            </a:r>
            <a:r>
              <a:rPr lang="zh-TW" altLang="en-US" sz="2400" dirty="0"/>
              <a:t>。</a:t>
            </a:r>
            <a:endParaRPr lang="en-US" altLang="zh-TW" sz="2400" dirty="0"/>
          </a:p>
          <a:p>
            <a:pPr lvl="2">
              <a:lnSpc>
                <a:spcPct val="150000"/>
              </a:lnSpc>
            </a:pPr>
            <a:endParaRPr lang="zh-TW" altLang="en-US" sz="2400" dirty="0"/>
          </a:p>
        </p:txBody>
      </p:sp>
      <p:sp>
        <p:nvSpPr>
          <p:cNvPr id="3" name="標題 2"/>
          <p:cNvSpPr>
            <a:spLocks noGrp="1"/>
          </p:cNvSpPr>
          <p:nvPr>
            <p:ph type="title"/>
          </p:nvPr>
        </p:nvSpPr>
        <p:spPr/>
        <p:txBody>
          <a:bodyPr/>
          <a:lstStyle/>
          <a:p>
            <a:endParaRPr lang="zh-TW" altLang="en-US" dirty="0">
              <a:latin typeface="+mj-lt"/>
            </a:endParaRPr>
          </a:p>
        </p:txBody>
      </p:sp>
    </p:spTree>
    <p:extLst>
      <p:ext uri="{BB962C8B-B14F-4D97-AF65-F5344CB8AC3E}">
        <p14:creationId xmlns:p14="http://schemas.microsoft.com/office/powerpoint/2010/main" val="6017191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79389" y="1341438"/>
            <a:ext cx="9035731" cy="5040312"/>
          </a:xfrm>
        </p:spPr>
        <p:txBody>
          <a:bodyPr/>
          <a:lstStyle/>
          <a:p>
            <a:pPr marL="0" indent="0">
              <a:lnSpc>
                <a:spcPct val="150000"/>
              </a:lnSpc>
              <a:buNone/>
            </a:pPr>
            <a:r>
              <a:rPr lang="zh-TW" altLang="zh-TW" sz="2400" dirty="0">
                <a:solidFill>
                  <a:srgbClr val="00B050"/>
                </a:solidFill>
              </a:rPr>
              <a:t>隱含狄利克雷分布</a:t>
            </a:r>
            <a:r>
              <a:rPr lang="en-US" altLang="zh-TW" sz="2400" dirty="0">
                <a:solidFill>
                  <a:srgbClr val="00B050"/>
                </a:solidFill>
              </a:rPr>
              <a:t>(</a:t>
            </a:r>
            <a:r>
              <a:rPr lang="en-US" altLang="zh-TW" sz="2400" dirty="0" err="1">
                <a:solidFill>
                  <a:srgbClr val="00B050"/>
                </a:solidFill>
              </a:rPr>
              <a:t>LDA</a:t>
            </a:r>
            <a:r>
              <a:rPr lang="en-US" altLang="zh-TW" sz="2400" dirty="0">
                <a:solidFill>
                  <a:srgbClr val="00B050"/>
                </a:solidFill>
              </a:rPr>
              <a:t>)</a:t>
            </a:r>
          </a:p>
          <a:p>
            <a:pPr lvl="2">
              <a:lnSpc>
                <a:spcPct val="150000"/>
              </a:lnSpc>
            </a:pPr>
            <a:r>
              <a:rPr lang="en-US" altLang="zh-TW" sz="2400" dirty="0" err="1" smtClean="0"/>
              <a:t>LDA</a:t>
            </a:r>
            <a:r>
              <a:rPr lang="zh-TW" altLang="zh-TW" sz="2400" dirty="0"/>
              <a:t>和</a:t>
            </a:r>
            <a:r>
              <a:rPr lang="en-US" altLang="zh-TW" sz="2400" dirty="0"/>
              <a:t>LSI</a:t>
            </a:r>
            <a:r>
              <a:rPr lang="zh-TW" altLang="zh-TW" sz="2400" dirty="0"/>
              <a:t>是同一類的概念</a:t>
            </a:r>
            <a:r>
              <a:rPr lang="zh-TW" altLang="en-US" sz="2400" dirty="0"/>
              <a:t>。</a:t>
            </a:r>
            <a:endParaRPr lang="en-US" altLang="zh-TW" sz="2400" dirty="0"/>
          </a:p>
          <a:p>
            <a:pPr lvl="2">
              <a:lnSpc>
                <a:spcPct val="150000"/>
              </a:lnSpc>
            </a:pPr>
            <a:r>
              <a:rPr lang="zh-TW" altLang="en-US" sz="2400" dirty="0"/>
              <a:t>屬於</a:t>
            </a:r>
            <a:r>
              <a:rPr lang="zh-TW" altLang="zh-TW" sz="2400" dirty="0"/>
              <a:t>無監督學習的算法</a:t>
            </a:r>
            <a:r>
              <a:rPr lang="zh-TW" altLang="en-US" sz="2400" dirty="0"/>
              <a:t>，</a:t>
            </a:r>
            <a:r>
              <a:rPr lang="zh-TW" altLang="zh-TW" sz="2400" dirty="0"/>
              <a:t>找出隱含在主題中的字詞和分類</a:t>
            </a:r>
            <a:r>
              <a:rPr lang="zh-TW" altLang="en-US" sz="2400" dirty="0"/>
              <a:t>。</a:t>
            </a:r>
          </a:p>
        </p:txBody>
      </p:sp>
      <p:sp>
        <p:nvSpPr>
          <p:cNvPr id="3" name="標題 2"/>
          <p:cNvSpPr>
            <a:spLocks noGrp="1"/>
          </p:cNvSpPr>
          <p:nvPr>
            <p:ph type="title"/>
          </p:nvPr>
        </p:nvSpPr>
        <p:spPr/>
        <p:txBody>
          <a:bodyPr/>
          <a:lstStyle/>
          <a:p>
            <a:endParaRPr lang="zh-TW" altLang="en-US" dirty="0">
              <a:latin typeface="+mj-lt"/>
            </a:endParaRPr>
          </a:p>
        </p:txBody>
      </p:sp>
    </p:spTree>
    <p:extLst>
      <p:ext uri="{BB962C8B-B14F-4D97-AF65-F5344CB8AC3E}">
        <p14:creationId xmlns:p14="http://schemas.microsoft.com/office/powerpoint/2010/main" val="2443988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隱含狄利克雷分布</a:t>
            </a:r>
            <a:r>
              <a:rPr lang="en-US" altLang="zh-TW" sz="2400" dirty="0">
                <a:solidFill>
                  <a:srgbClr val="00B050"/>
                </a:solidFill>
              </a:rPr>
              <a:t>(</a:t>
            </a:r>
            <a:r>
              <a:rPr lang="en-US" altLang="zh-TW" sz="2400" dirty="0" err="1">
                <a:solidFill>
                  <a:srgbClr val="00B050"/>
                </a:solidFill>
              </a:rPr>
              <a:t>LDA</a:t>
            </a:r>
            <a:r>
              <a:rPr lang="en-US" altLang="zh-TW" sz="2400" dirty="0">
                <a:solidFill>
                  <a:srgbClr val="00B050"/>
                </a:solidFill>
              </a:rPr>
              <a:t>)</a:t>
            </a:r>
          </a:p>
          <a:p>
            <a:pPr lvl="2">
              <a:lnSpc>
                <a:spcPct val="150000"/>
              </a:lnSpc>
            </a:pPr>
            <a:r>
              <a:rPr lang="zh-TW" altLang="en-US" sz="2400" dirty="0" smtClean="0"/>
              <a:t>這</a:t>
            </a:r>
            <a:r>
              <a:rPr lang="zh-TW" altLang="zh-TW" sz="2400" dirty="0"/>
              <a:t>這篇文章分為三個主題</a:t>
            </a:r>
            <a:endParaRPr lang="en-US" altLang="zh-TW" sz="2400" dirty="0"/>
          </a:p>
          <a:p>
            <a:pPr lvl="1">
              <a:lnSpc>
                <a:spcPct val="150000"/>
              </a:lnSpc>
            </a:pPr>
            <a:r>
              <a:rPr lang="zh-TW" altLang="zh-TW" sz="2000" dirty="0"/>
              <a:t>第一個主題是人類學</a:t>
            </a:r>
            <a:r>
              <a:rPr lang="en-US" altLang="zh-TW" sz="2000" dirty="0"/>
              <a:t>(</a:t>
            </a:r>
            <a:r>
              <a:rPr lang="zh-TW" altLang="zh-TW" sz="2000" dirty="0"/>
              <a:t>藍色</a:t>
            </a:r>
            <a:r>
              <a:rPr lang="en-US" altLang="zh-TW" sz="2000" dirty="0"/>
              <a:t>)</a:t>
            </a:r>
          </a:p>
          <a:p>
            <a:pPr lvl="1">
              <a:lnSpc>
                <a:spcPct val="150000"/>
              </a:lnSpc>
            </a:pPr>
            <a:r>
              <a:rPr lang="zh-TW" altLang="zh-TW" sz="2000" dirty="0"/>
              <a:t>第二主題是機器學習</a:t>
            </a:r>
            <a:r>
              <a:rPr lang="en-US" altLang="zh-TW" sz="2000" dirty="0"/>
              <a:t>(</a:t>
            </a:r>
            <a:r>
              <a:rPr lang="zh-TW" altLang="zh-TW" sz="2000" dirty="0"/>
              <a:t>黃色</a:t>
            </a:r>
            <a:r>
              <a:rPr lang="en-US" altLang="zh-TW" sz="2000" dirty="0"/>
              <a:t>)</a:t>
            </a:r>
          </a:p>
          <a:p>
            <a:pPr lvl="1">
              <a:lnSpc>
                <a:spcPct val="150000"/>
              </a:lnSpc>
            </a:pPr>
            <a:r>
              <a:rPr lang="zh-TW" altLang="zh-TW" sz="2000" dirty="0"/>
              <a:t>第三主題是攝影</a:t>
            </a:r>
            <a:r>
              <a:rPr lang="en-US" altLang="zh-TW" sz="2000" dirty="0"/>
              <a:t>(</a:t>
            </a:r>
            <a:r>
              <a:rPr lang="zh-TW" altLang="zh-TW" sz="2000" dirty="0"/>
              <a:t>綠色</a:t>
            </a:r>
            <a:r>
              <a:rPr lang="en-US" altLang="zh-TW" sz="2000" dirty="0"/>
              <a:t>)</a:t>
            </a:r>
          </a:p>
          <a:p>
            <a:pPr lvl="1">
              <a:lnSpc>
                <a:spcPct val="150000"/>
              </a:lnSpc>
            </a:pPr>
            <a:r>
              <a:rPr lang="zh-TW" altLang="zh-TW" sz="2000" dirty="0"/>
              <a:t>機器學習主題分數為最高</a:t>
            </a:r>
            <a:endParaRPr lang="en-US" altLang="zh-TW" sz="2000" dirty="0"/>
          </a:p>
          <a:p>
            <a:pPr lvl="1">
              <a:lnSpc>
                <a:spcPct val="150000"/>
              </a:lnSpc>
            </a:pPr>
            <a:r>
              <a:rPr lang="zh-TW" altLang="zh-TW" sz="2000" dirty="0"/>
              <a:t>該篇文章主題為機器學習</a:t>
            </a:r>
            <a:r>
              <a:rPr lang="zh-TW" altLang="en-US" sz="2000" dirty="0"/>
              <a:t>主題</a:t>
            </a:r>
          </a:p>
        </p:txBody>
      </p:sp>
      <p:sp>
        <p:nvSpPr>
          <p:cNvPr id="3" name="標題 2"/>
          <p:cNvSpPr>
            <a:spLocks noGrp="1"/>
          </p:cNvSpPr>
          <p:nvPr>
            <p:ph type="title"/>
          </p:nvPr>
        </p:nvSpPr>
        <p:spPr/>
        <p:txBody>
          <a:bodyPr/>
          <a:lstStyle/>
          <a:p>
            <a:endParaRPr lang="zh-TW" altLang="en-US" dirty="0">
              <a:latin typeface="+mj-lt"/>
            </a:endParaRPr>
          </a:p>
        </p:txBody>
      </p:sp>
      <p:pic>
        <p:nvPicPr>
          <p:cNvPr id="6" name="Picture 2">
            <a:extLst>
              <a:ext uri="{FF2B5EF4-FFF2-40B4-BE49-F238E27FC236}">
                <a16:creationId xmlns="" xmlns:a16="http://schemas.microsoft.com/office/drawing/2014/main" id="{F8C128DB-9317-41D6-AFBF-136CC3C96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592" y="2225040"/>
            <a:ext cx="4969648" cy="320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0606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隱含狄利克雷分布</a:t>
            </a:r>
            <a:r>
              <a:rPr lang="en-US" altLang="zh-TW" sz="2400" dirty="0">
                <a:solidFill>
                  <a:srgbClr val="00B050"/>
                </a:solidFill>
              </a:rPr>
              <a:t>(</a:t>
            </a:r>
            <a:r>
              <a:rPr lang="en-US" altLang="zh-TW" sz="2400" dirty="0" err="1">
                <a:solidFill>
                  <a:srgbClr val="00B050"/>
                </a:solidFill>
              </a:rPr>
              <a:t>LDA</a:t>
            </a:r>
            <a:r>
              <a:rPr lang="en-US" altLang="zh-TW" sz="2400" dirty="0">
                <a:solidFill>
                  <a:srgbClr val="00B050"/>
                </a:solidFill>
              </a:rPr>
              <a:t>)</a:t>
            </a:r>
          </a:p>
          <a:p>
            <a:pPr lvl="2">
              <a:lnSpc>
                <a:spcPct val="100000"/>
              </a:lnSpc>
            </a:pPr>
            <a:r>
              <a:rPr lang="zh-TW" altLang="zh-TW" sz="2400" dirty="0" smtClean="0"/>
              <a:t>隱含</a:t>
            </a:r>
            <a:r>
              <a:rPr lang="zh-TW" altLang="zh-TW" sz="2400" dirty="0"/>
              <a:t>主題的詞語去對應主題中熱門度最高的前</a:t>
            </a:r>
            <a:r>
              <a:rPr lang="en-US" altLang="zh-TW" sz="2400" dirty="0"/>
              <a:t>N</a:t>
            </a:r>
            <a:r>
              <a:rPr lang="zh-TW" altLang="zh-TW" sz="2400" dirty="0"/>
              <a:t>個字詞，並找出與該篇文章中主題相似的文章</a:t>
            </a:r>
            <a:r>
              <a:rPr lang="zh-TW" altLang="en-US" sz="2400" dirty="0"/>
              <a:t>。</a:t>
            </a:r>
          </a:p>
        </p:txBody>
      </p:sp>
      <p:sp>
        <p:nvSpPr>
          <p:cNvPr id="3" name="標題 2"/>
          <p:cNvSpPr>
            <a:spLocks noGrp="1"/>
          </p:cNvSpPr>
          <p:nvPr>
            <p:ph type="title"/>
          </p:nvPr>
        </p:nvSpPr>
        <p:spPr/>
        <p:txBody>
          <a:bodyPr/>
          <a:lstStyle/>
          <a:p>
            <a:endParaRPr lang="zh-TW" altLang="en-US" dirty="0">
              <a:latin typeface="+mj-lt"/>
            </a:endParaRPr>
          </a:p>
        </p:txBody>
      </p:sp>
      <p:grpSp>
        <p:nvGrpSpPr>
          <p:cNvPr id="5" name="群組 4">
            <a:extLst>
              <a:ext uri="{FF2B5EF4-FFF2-40B4-BE49-F238E27FC236}">
                <a16:creationId xmlns="" xmlns:a16="http://schemas.microsoft.com/office/drawing/2014/main" id="{3DDD2DA8-9D83-416B-8828-923075CA99AC}"/>
              </a:ext>
            </a:extLst>
          </p:cNvPr>
          <p:cNvGrpSpPr/>
          <p:nvPr/>
        </p:nvGrpSpPr>
        <p:grpSpPr>
          <a:xfrm>
            <a:off x="1170755" y="2849818"/>
            <a:ext cx="6713405" cy="3469702"/>
            <a:chOff x="627781" y="1619249"/>
            <a:chExt cx="7673552" cy="4271411"/>
          </a:xfrm>
        </p:grpSpPr>
        <p:pic>
          <p:nvPicPr>
            <p:cNvPr id="6" name="Picture 2">
              <a:extLst>
                <a:ext uri="{FF2B5EF4-FFF2-40B4-BE49-F238E27FC236}">
                  <a16:creationId xmlns="" xmlns:a16="http://schemas.microsoft.com/office/drawing/2014/main" id="{307DDDAE-1430-4A38-B175-0F3129708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81" y="1619249"/>
              <a:ext cx="7673552" cy="4271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a:extLst>
                <a:ext uri="{FF2B5EF4-FFF2-40B4-BE49-F238E27FC236}">
                  <a16:creationId xmlns="" xmlns:a16="http://schemas.microsoft.com/office/drawing/2014/main" id="{1EA440A7-85F5-42FF-9DA8-5667D280FF4D}"/>
                </a:ext>
              </a:extLst>
            </p:cNvPr>
            <p:cNvSpPr/>
            <p:nvPr/>
          </p:nvSpPr>
          <p:spPr bwMode="auto">
            <a:xfrm>
              <a:off x="7449954" y="4552749"/>
              <a:ext cx="851379" cy="10299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217038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95" y="2835274"/>
            <a:ext cx="7495841" cy="1948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a:solidFill>
                  <a:srgbClr val="00B050"/>
                </a:solidFill>
              </a:rPr>
              <a:t>LSI</a:t>
            </a:r>
            <a:r>
              <a:rPr lang="zh-TW" altLang="en-US" sz="2400" dirty="0">
                <a:solidFill>
                  <a:srgbClr val="00B050"/>
                </a:solidFill>
              </a:rPr>
              <a:t>與</a:t>
            </a:r>
            <a:r>
              <a:rPr lang="en-US" altLang="zh-TW" sz="2400" dirty="0" err="1">
                <a:solidFill>
                  <a:srgbClr val="00B050"/>
                </a:solidFill>
              </a:rPr>
              <a:t>LDA</a:t>
            </a:r>
            <a:r>
              <a:rPr lang="zh-TW" altLang="en-US" sz="2400" dirty="0">
                <a:solidFill>
                  <a:srgbClr val="00B050"/>
                </a:solidFill>
              </a:rPr>
              <a:t>之</a:t>
            </a:r>
            <a:r>
              <a:rPr lang="zh-TW" altLang="zh-TW" sz="2400" dirty="0">
                <a:solidFill>
                  <a:srgbClr val="00B050"/>
                </a:solidFill>
              </a:rPr>
              <a:t>優缺點</a:t>
            </a:r>
            <a:r>
              <a:rPr lang="zh-TW" altLang="en-US" sz="2400" dirty="0">
                <a:solidFill>
                  <a:srgbClr val="00B050"/>
                </a:solidFill>
              </a:rPr>
              <a:t>比較</a:t>
            </a:r>
            <a:endParaRPr lang="en-US" altLang="zh-TW" sz="2400" dirty="0">
              <a:solidFill>
                <a:srgbClr val="00B050"/>
              </a:solidFill>
            </a:endParaRPr>
          </a:p>
        </p:txBody>
      </p:sp>
    </p:spTree>
    <p:extLst>
      <p:ext uri="{BB962C8B-B14F-4D97-AF65-F5344CB8AC3E}">
        <p14:creationId xmlns:p14="http://schemas.microsoft.com/office/powerpoint/2010/main" val="39108527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dirty="0">
                <a:solidFill>
                  <a:srgbClr val="00B050"/>
                </a:solidFill>
              </a:rPr>
              <a:t>安裝</a:t>
            </a:r>
            <a:endParaRPr lang="en-US" altLang="zh-TW" sz="2400" dirty="0">
              <a:solidFill>
                <a:srgbClr val="00B050"/>
              </a:solidFill>
            </a:endParaRPr>
          </a:p>
          <a:p>
            <a:pPr lvl="2">
              <a:lnSpc>
                <a:spcPct val="150000"/>
              </a:lnSpc>
            </a:pPr>
            <a:r>
              <a:rPr lang="zh-TW" altLang="zh-TW" sz="2400" dirty="0" smtClean="0"/>
              <a:t>可以</a:t>
            </a:r>
            <a:r>
              <a:rPr lang="zh-TW" altLang="zh-TW" sz="2400" dirty="0"/>
              <a:t>直接安裝在</a:t>
            </a:r>
            <a:r>
              <a:rPr lang="en-US" altLang="zh-TW" sz="2400" dirty="0"/>
              <a:t>Anaconda</a:t>
            </a:r>
            <a:r>
              <a:rPr lang="zh-TW" altLang="zh-TW" sz="2400" dirty="0"/>
              <a:t>或是</a:t>
            </a:r>
            <a:r>
              <a:rPr lang="en-US" altLang="zh-TW" sz="2400" dirty="0"/>
              <a:t>visual studio</a:t>
            </a:r>
            <a:r>
              <a:rPr lang="zh-TW" altLang="zh-TW" sz="2400" dirty="0"/>
              <a:t>裡，在</a:t>
            </a:r>
            <a:r>
              <a:rPr lang="en-US" altLang="zh-TW" sz="2400" dirty="0"/>
              <a:t>CMD</a:t>
            </a:r>
            <a:r>
              <a:rPr lang="zh-TW" altLang="zh-TW" sz="2400" dirty="0"/>
              <a:t>中輸入</a:t>
            </a:r>
            <a:r>
              <a:rPr lang="en-US" altLang="zh-TW" sz="2400" dirty="0"/>
              <a:t>pip install --upgrade </a:t>
            </a:r>
            <a:r>
              <a:rPr lang="en-US" altLang="zh-TW" sz="2400" dirty="0" err="1"/>
              <a:t>gensim</a:t>
            </a:r>
            <a:r>
              <a:rPr lang="zh-TW" altLang="zh-TW" sz="2400" dirty="0"/>
              <a:t>，或者在</a:t>
            </a:r>
            <a:r>
              <a:rPr lang="en-US" altLang="zh-TW" sz="2400" dirty="0" err="1"/>
              <a:t>conda</a:t>
            </a:r>
            <a:r>
              <a:rPr lang="zh-TW" altLang="zh-TW" sz="2400" dirty="0"/>
              <a:t>環境輸入</a:t>
            </a:r>
            <a:r>
              <a:rPr lang="en-US" altLang="zh-TW" sz="2400" dirty="0" err="1"/>
              <a:t>conda</a:t>
            </a:r>
            <a:r>
              <a:rPr lang="en-US" altLang="zh-TW" sz="2400" dirty="0"/>
              <a:t> install -c </a:t>
            </a:r>
            <a:r>
              <a:rPr lang="en-US" altLang="zh-TW" sz="2400" dirty="0" err="1"/>
              <a:t>conda</a:t>
            </a:r>
            <a:r>
              <a:rPr lang="en-US" altLang="zh-TW" sz="2400" dirty="0"/>
              <a:t>-forge </a:t>
            </a:r>
            <a:r>
              <a:rPr lang="en-US" altLang="zh-TW" sz="2400" dirty="0" err="1"/>
              <a:t>gensim</a:t>
            </a:r>
            <a:r>
              <a:rPr lang="zh-TW" altLang="zh-TW" sz="2400" dirty="0"/>
              <a:t>，便可安裝。</a:t>
            </a:r>
            <a:endParaRPr lang="en-US" altLang="zh-TW" sz="2400" dirty="0"/>
          </a:p>
          <a:p>
            <a:pPr lvl="2">
              <a:lnSpc>
                <a:spcPct val="150000"/>
              </a:lnSpc>
            </a:pPr>
            <a:r>
              <a:rPr lang="en-US" altLang="zh-TW" sz="2400" dirty="0" err="1"/>
              <a:t>Gensim</a:t>
            </a:r>
            <a:r>
              <a:rPr lang="zh-TW" altLang="zh-TW" sz="2400" dirty="0"/>
              <a:t>可在</a:t>
            </a:r>
            <a:r>
              <a:rPr lang="en-US" altLang="zh-TW" sz="2400" dirty="0"/>
              <a:t>Linux</a:t>
            </a:r>
            <a:r>
              <a:rPr lang="zh-TW" altLang="zh-TW" sz="2400" dirty="0"/>
              <a:t>、</a:t>
            </a:r>
            <a:r>
              <a:rPr lang="en-US" altLang="zh-TW" sz="2400" dirty="0"/>
              <a:t>Windows</a:t>
            </a:r>
            <a:r>
              <a:rPr lang="zh-TW" altLang="zh-TW" sz="2400" dirty="0"/>
              <a:t>和</a:t>
            </a:r>
            <a:r>
              <a:rPr lang="en-US" altLang="zh-TW" sz="2400" dirty="0"/>
              <a:t>macOS</a:t>
            </a:r>
            <a:r>
              <a:rPr lang="zh-TW" altLang="zh-TW" sz="2400" dirty="0"/>
              <a:t>上運行，可支持</a:t>
            </a:r>
            <a:r>
              <a:rPr lang="en-US" altLang="zh-TW" sz="2400" dirty="0"/>
              <a:t>Python 2.7</a:t>
            </a:r>
            <a:r>
              <a:rPr lang="zh-TW" altLang="zh-TW" sz="2400" dirty="0"/>
              <a:t>、</a:t>
            </a:r>
            <a:r>
              <a:rPr lang="en-US" altLang="zh-TW" sz="2400" dirty="0"/>
              <a:t>3.5</a:t>
            </a:r>
            <a:r>
              <a:rPr lang="zh-TW" altLang="zh-TW" sz="2400" dirty="0"/>
              <a:t>、</a:t>
            </a:r>
            <a:r>
              <a:rPr lang="en-US" altLang="zh-TW" sz="2400" dirty="0"/>
              <a:t>3.6</a:t>
            </a:r>
            <a:r>
              <a:rPr lang="zh-TW" altLang="zh-TW" sz="2400" dirty="0"/>
              <a:t>和</a:t>
            </a:r>
            <a:r>
              <a:rPr lang="en-US" altLang="zh-TW" sz="2400" dirty="0"/>
              <a:t>3.7</a:t>
            </a:r>
            <a:r>
              <a:rPr lang="zh-TW" altLang="zh-TW" sz="2400" dirty="0"/>
              <a:t>版，也可在</a:t>
            </a:r>
            <a:r>
              <a:rPr lang="en-US" altLang="zh-TW" sz="2400" dirty="0"/>
              <a:t>NumPy</a:t>
            </a:r>
            <a:r>
              <a:rPr lang="zh-TW" altLang="zh-TW" sz="2400" dirty="0"/>
              <a:t>或</a:t>
            </a:r>
            <a:r>
              <a:rPr lang="en-US" altLang="zh-TW" sz="2400" dirty="0" err="1"/>
              <a:t>smart_open</a:t>
            </a:r>
            <a:r>
              <a:rPr lang="zh-TW" altLang="zh-TW" sz="2400" dirty="0"/>
              <a:t>的平台上運行。</a:t>
            </a:r>
            <a:endParaRPr lang="en-US" altLang="zh-TW" sz="2400" dirty="0"/>
          </a:p>
          <a:p>
            <a:pPr lvl="2">
              <a:lnSpc>
                <a:spcPct val="150000"/>
              </a:lnSpc>
            </a:pPr>
            <a:r>
              <a:rPr lang="zh-TW" altLang="zh-TW" sz="2400" dirty="0"/>
              <a:t>安裝</a:t>
            </a:r>
            <a:r>
              <a:rPr lang="en-US" altLang="zh-TW" sz="2400" dirty="0"/>
              <a:t>LDA</a:t>
            </a:r>
            <a:r>
              <a:rPr lang="zh-TW" altLang="zh-TW" sz="2400" dirty="0"/>
              <a:t>：</a:t>
            </a:r>
            <a:r>
              <a:rPr lang="en-US" altLang="zh-TW" sz="2400" dirty="0"/>
              <a:t>pip install </a:t>
            </a:r>
            <a:r>
              <a:rPr lang="en-US" altLang="zh-TW" sz="2400" dirty="0" err="1"/>
              <a:t>lda</a:t>
            </a:r>
            <a:r>
              <a:rPr lang="zh-TW" altLang="zh-TW" sz="2400" dirty="0"/>
              <a:t>。安裝</a:t>
            </a:r>
            <a:r>
              <a:rPr lang="en-US" altLang="zh-TW" sz="2400" dirty="0"/>
              <a:t>LSI</a:t>
            </a:r>
            <a:r>
              <a:rPr lang="zh-TW" altLang="zh-TW" sz="2400" dirty="0"/>
              <a:t>：</a:t>
            </a:r>
            <a:r>
              <a:rPr lang="en-US" altLang="zh-TW" sz="2400" dirty="0"/>
              <a:t>pip install </a:t>
            </a:r>
            <a:r>
              <a:rPr lang="en-US" altLang="zh-TW" sz="2400" dirty="0" err="1"/>
              <a:t>lsi</a:t>
            </a:r>
            <a:r>
              <a:rPr lang="zh-TW" altLang="zh-TW" sz="2400" dirty="0"/>
              <a:t>。</a:t>
            </a:r>
            <a:endParaRPr lang="zh-TW" altLang="en-US" sz="2400" dirty="0"/>
          </a:p>
        </p:txBody>
      </p:sp>
    </p:spTree>
    <p:extLst>
      <p:ext uri="{BB962C8B-B14F-4D97-AF65-F5344CB8AC3E}">
        <p14:creationId xmlns:p14="http://schemas.microsoft.com/office/powerpoint/2010/main" val="12665245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341312" indent="-277812">
              <a:lnSpc>
                <a:spcPct val="150000"/>
              </a:lnSpc>
              <a:buNone/>
            </a:pPr>
            <a:r>
              <a:rPr lang="en-US" altLang="zh-TW" dirty="0" smtClean="0"/>
              <a:t>5-2-6</a:t>
            </a:r>
            <a:r>
              <a:rPr lang="zh-TW" altLang="en-US" dirty="0"/>
              <a:t>　</a:t>
            </a:r>
            <a:r>
              <a:rPr lang="en-US" altLang="zh-TW" dirty="0"/>
              <a:t>Google </a:t>
            </a:r>
            <a:r>
              <a:rPr lang="en-US" altLang="zh-TW" dirty="0" smtClean="0"/>
              <a:t>Trends/Search</a:t>
            </a:r>
          </a:p>
          <a:p>
            <a:pPr lvl="2">
              <a:lnSpc>
                <a:spcPct val="150000"/>
              </a:lnSpc>
            </a:pPr>
            <a:r>
              <a:rPr lang="en-US" altLang="zh-TW" sz="2400" dirty="0" smtClean="0"/>
              <a:t>Google</a:t>
            </a:r>
            <a:r>
              <a:rPr lang="zh-TW" altLang="en-US" sz="2400" dirty="0" smtClean="0"/>
              <a:t>於</a:t>
            </a:r>
            <a:r>
              <a:rPr lang="en-US" altLang="zh-TW" sz="2400" dirty="0" smtClean="0"/>
              <a:t>2006</a:t>
            </a:r>
            <a:r>
              <a:rPr lang="zh-TW" altLang="en-US" sz="2400" dirty="0" smtClean="0"/>
              <a:t>年所推出的免費服務。</a:t>
            </a:r>
          </a:p>
          <a:p>
            <a:pPr lvl="2">
              <a:lnSpc>
                <a:spcPct val="150000"/>
              </a:lnSpc>
            </a:pPr>
            <a:r>
              <a:rPr lang="zh-TW" altLang="en-US" sz="2400" dirty="0" smtClean="0"/>
              <a:t>可以</a:t>
            </a:r>
            <a:r>
              <a:rPr lang="zh-TW" altLang="en-US" sz="2400" dirty="0"/>
              <a:t>了解</a:t>
            </a:r>
            <a:r>
              <a:rPr lang="en-US" altLang="zh-TW" sz="2400" dirty="0"/>
              <a:t>Google Search</a:t>
            </a:r>
            <a:r>
              <a:rPr lang="zh-TW" altLang="en-US" sz="2400" dirty="0"/>
              <a:t>在特定時間段內關鍵字搜索的</a:t>
            </a:r>
            <a:r>
              <a:rPr lang="zh-TW" altLang="en-US" sz="2400" dirty="0" smtClean="0"/>
              <a:t>趨勢</a:t>
            </a:r>
            <a:endParaRPr lang="zh-TW" altLang="en-US" sz="2400" dirty="0"/>
          </a:p>
          <a:p>
            <a:pPr lvl="2">
              <a:lnSpc>
                <a:spcPct val="150000"/>
              </a:lnSpc>
            </a:pPr>
            <a:r>
              <a:rPr lang="en-US" altLang="zh-TW" sz="2400" dirty="0"/>
              <a:t>Google Trends</a:t>
            </a:r>
            <a:r>
              <a:rPr lang="zh-TW" altLang="en-US" sz="2400" dirty="0"/>
              <a:t>以預測流行或是趨勢為主。</a:t>
            </a:r>
          </a:p>
          <a:p>
            <a:endParaRPr lang="zh-TW" altLang="en-US" dirty="0"/>
          </a:p>
        </p:txBody>
      </p:sp>
      <p:sp>
        <p:nvSpPr>
          <p:cNvPr id="3" name="標題 2"/>
          <p:cNvSpPr>
            <a:spLocks noGrp="1"/>
          </p:cNvSpPr>
          <p:nvPr>
            <p:ph type="title"/>
          </p:nvPr>
        </p:nvSpPr>
        <p:spPr/>
        <p:txBody>
          <a:bodyPr/>
          <a:lstStyle/>
          <a:p>
            <a:endParaRPr lang="zh-TW" altLang="en-US" dirty="0"/>
          </a:p>
        </p:txBody>
      </p:sp>
      <p:pic>
        <p:nvPicPr>
          <p:cNvPr id="7" name="圖片 6" descr="「google trends icon」的圖片搜尋結果"/>
          <p:cNvPicPr/>
          <p:nvPr/>
        </p:nvPicPr>
        <p:blipFill rotWithShape="1">
          <a:blip r:embed="rId2" cstate="print">
            <a:extLst>
              <a:ext uri="{28A0092B-C50C-407E-A947-70E740481C1C}">
                <a14:useLocalDpi xmlns:a14="http://schemas.microsoft.com/office/drawing/2010/main" val="0"/>
              </a:ext>
            </a:extLst>
          </a:blip>
          <a:srcRect l="16615" t="14645" r="17054" b="11607"/>
          <a:stretch/>
        </p:blipFill>
        <p:spPr bwMode="auto">
          <a:xfrm>
            <a:off x="5524046" y="4146921"/>
            <a:ext cx="2828624" cy="1658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5545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Google</a:t>
            </a:r>
            <a:r>
              <a:rPr lang="zh-TW" altLang="en-US" sz="2400" dirty="0">
                <a:solidFill>
                  <a:srgbClr val="00B050"/>
                </a:solidFill>
              </a:rPr>
              <a:t>搜索解析</a:t>
            </a:r>
            <a:r>
              <a:rPr lang="en-US" altLang="zh-TW" sz="2400" dirty="0">
                <a:solidFill>
                  <a:srgbClr val="00B050"/>
                </a:solidFill>
              </a:rPr>
              <a:t>(Google Insights)</a:t>
            </a:r>
            <a:r>
              <a:rPr lang="zh-TW" altLang="en-US" sz="2400" dirty="0">
                <a:solidFill>
                  <a:srgbClr val="00B050"/>
                </a:solidFill>
              </a:rPr>
              <a:t>簡介</a:t>
            </a:r>
            <a:endParaRPr lang="en-US" altLang="zh-TW" sz="2400" dirty="0">
              <a:solidFill>
                <a:srgbClr val="00B050"/>
              </a:solidFill>
            </a:endParaRPr>
          </a:p>
          <a:p>
            <a:pPr lvl="2">
              <a:lnSpc>
                <a:spcPct val="150000"/>
              </a:lnSpc>
            </a:pPr>
            <a:r>
              <a:rPr lang="zh-TW" altLang="en-US" sz="2400" dirty="0" smtClean="0"/>
              <a:t>主要</a:t>
            </a:r>
            <a:r>
              <a:rPr lang="zh-TW" altLang="en-US" sz="2400" dirty="0"/>
              <a:t>的使用者為行銷人員，在功能上提供直觀的圖像化界面。</a:t>
            </a:r>
            <a:endParaRPr lang="en-US" altLang="zh-TW" sz="2400" dirty="0"/>
          </a:p>
          <a:p>
            <a:pPr lvl="2">
              <a:lnSpc>
                <a:spcPct val="150000"/>
              </a:lnSpc>
            </a:pPr>
            <a:r>
              <a:rPr lang="zh-TW" altLang="zh-TW" sz="2400" dirty="0"/>
              <a:t>顯示可能有助於關鍵字研究的熱門搜索和不斷上升的</a:t>
            </a:r>
            <a:r>
              <a:rPr lang="zh-TW" altLang="zh-TW" sz="2400" dirty="0" smtClean="0"/>
              <a:t>搜索</a:t>
            </a:r>
            <a:endParaRPr lang="en-US" altLang="zh-TW" sz="2400" dirty="0"/>
          </a:p>
          <a:p>
            <a:pPr lvl="2">
              <a:lnSpc>
                <a:spcPct val="150000"/>
              </a:lnSpc>
            </a:pPr>
            <a:r>
              <a:rPr lang="zh-TW" altLang="zh-TW" sz="2400" dirty="0"/>
              <a:t>關鍵字的順序在搜索中很重要，如果以不同的順序放置，則會發現不同的結果</a:t>
            </a:r>
            <a:r>
              <a:rPr lang="zh-TW" altLang="en-US" sz="2400" dirty="0"/>
              <a:t>。</a:t>
            </a:r>
            <a:endParaRPr lang="en-US" altLang="zh-TW" sz="2400" dirty="0"/>
          </a:p>
          <a:p>
            <a:endParaRPr lang="zh-TW" altLang="en-US"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1661731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234" y="1979867"/>
            <a:ext cx="5611680" cy="183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 xmlns:a16="http://schemas.microsoft.com/office/drawing/2014/main" id="{7AF2A36A-C43A-4560-A974-EC0B5E038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6" y="3907857"/>
            <a:ext cx="3111816" cy="258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顯示圖片的高、寬、頻道數</a:t>
            </a:r>
            <a:endParaRPr lang="en-US" altLang="zh-TW" sz="2400" dirty="0">
              <a:solidFill>
                <a:srgbClr val="00B050"/>
              </a:solidFill>
            </a:endParaRPr>
          </a:p>
        </p:txBody>
      </p:sp>
    </p:spTree>
    <p:extLst>
      <p:ext uri="{BB962C8B-B14F-4D97-AF65-F5344CB8AC3E}">
        <p14:creationId xmlns:p14="http://schemas.microsoft.com/office/powerpoint/2010/main" val="1229270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Google Trends</a:t>
            </a:r>
            <a:r>
              <a:rPr lang="zh-TW" altLang="en-US" sz="2400" dirty="0">
                <a:solidFill>
                  <a:srgbClr val="00B050"/>
                </a:solidFill>
              </a:rPr>
              <a:t>研究事例</a:t>
            </a:r>
            <a:endParaRPr lang="en-US" altLang="zh-TW" sz="2400" dirty="0">
              <a:solidFill>
                <a:srgbClr val="00B050"/>
              </a:solidFill>
            </a:endParaRPr>
          </a:p>
          <a:p>
            <a:pPr lvl="2">
              <a:lnSpc>
                <a:spcPct val="150000"/>
              </a:lnSpc>
            </a:pPr>
            <a:r>
              <a:rPr lang="zh-TW" altLang="zh-TW" sz="2400" dirty="0" smtClean="0"/>
              <a:t>研究</a:t>
            </a:r>
            <a:r>
              <a:rPr lang="en-US" altLang="zh-TW" sz="2400" dirty="0"/>
              <a:t>1 - </a:t>
            </a:r>
            <a:r>
              <a:rPr lang="zh-TW" altLang="zh-TW" sz="2400" dirty="0"/>
              <a:t>歐巴馬於</a:t>
            </a:r>
            <a:r>
              <a:rPr lang="en-US" altLang="zh-TW" sz="2400" dirty="0"/>
              <a:t>2008</a:t>
            </a:r>
            <a:r>
              <a:rPr lang="zh-TW" altLang="zh-TW" sz="2400" dirty="0"/>
              <a:t>年總統選舉</a:t>
            </a:r>
            <a:r>
              <a:rPr lang="en-US" altLang="zh-TW" sz="2400" dirty="0"/>
              <a:t>: </a:t>
            </a:r>
            <a:r>
              <a:rPr lang="zh-TW" altLang="zh-TW" sz="2400" dirty="0"/>
              <a:t>學者們發現</a:t>
            </a:r>
            <a:r>
              <a:rPr lang="en-US" altLang="zh-TW" sz="2400" dirty="0"/>
              <a:t>“</a:t>
            </a:r>
            <a:r>
              <a:rPr lang="zh-TW" altLang="zh-TW" sz="2400" dirty="0"/>
              <a:t>黑鬼</a:t>
            </a:r>
            <a:r>
              <a:rPr lang="en-US" altLang="zh-TW" sz="2400" dirty="0"/>
              <a:t>”</a:t>
            </a:r>
            <a:r>
              <a:rPr lang="zh-TW" altLang="zh-TW" sz="2400" dirty="0"/>
              <a:t>詞的搜索量可衡量美國不同地區的種族主義。於是學者們將歐巴馬</a:t>
            </a:r>
            <a:r>
              <a:rPr lang="zh-TW" altLang="en-US" sz="2400" dirty="0"/>
              <a:t>得</a:t>
            </a:r>
            <a:r>
              <a:rPr lang="zh-TW" altLang="zh-TW" sz="2400" dirty="0"/>
              <a:t>票比例與詞語互相關聯比較，發現歐巴馬因為種族歧視而在</a:t>
            </a:r>
            <a:r>
              <a:rPr lang="zh-TW" altLang="en-US" sz="2400" dirty="0"/>
              <a:t>該年</a:t>
            </a:r>
            <a:r>
              <a:rPr lang="zh-TW" altLang="zh-TW" sz="2400" dirty="0"/>
              <a:t>大選損失了約</a:t>
            </a:r>
            <a:r>
              <a:rPr lang="en-US" altLang="zh-TW" sz="2400" dirty="0"/>
              <a:t>4%</a:t>
            </a:r>
            <a:r>
              <a:rPr lang="zh-TW" altLang="zh-TW" sz="2400" dirty="0"/>
              <a:t>的投票。</a:t>
            </a:r>
            <a:endParaRPr lang="en-US" altLang="zh-TW" sz="2400" dirty="0"/>
          </a:p>
          <a:p>
            <a:pPr lvl="2">
              <a:lnSpc>
                <a:spcPct val="150000"/>
              </a:lnSpc>
            </a:pPr>
            <a:r>
              <a:rPr lang="zh-TW" altLang="zh-TW" sz="2400" dirty="0" smtClean="0"/>
              <a:t>研究</a:t>
            </a:r>
            <a:r>
              <a:rPr lang="en-US" altLang="zh-TW" sz="2400" dirty="0"/>
              <a:t>2 -</a:t>
            </a:r>
            <a:r>
              <a:rPr lang="zh-TW" altLang="zh-TW" sz="2400" dirty="0"/>
              <a:t>美國父母進行搜尋時，比起搜尋</a:t>
            </a:r>
            <a:r>
              <a:rPr lang="en-US" altLang="zh-TW" sz="2400" dirty="0"/>
              <a:t>“</a:t>
            </a:r>
            <a:r>
              <a:rPr lang="zh-TW" altLang="zh-TW" sz="2400" dirty="0"/>
              <a:t>我的女兒是否有天賦</a:t>
            </a:r>
            <a:r>
              <a:rPr lang="en-US" altLang="zh-TW" sz="2400" dirty="0"/>
              <a:t>?” </a:t>
            </a:r>
            <a:r>
              <a:rPr lang="zh-TW" altLang="zh-TW" sz="2400" dirty="0"/>
              <a:t>更有可能搜尋 </a:t>
            </a:r>
            <a:r>
              <a:rPr lang="en-US" altLang="zh-TW" sz="2400" dirty="0"/>
              <a:t>“</a:t>
            </a:r>
            <a:r>
              <a:rPr lang="zh-TW" altLang="zh-TW" sz="2400" dirty="0"/>
              <a:t>我的兒子有天賦嗎</a:t>
            </a:r>
            <a:r>
              <a:rPr lang="en-US" altLang="zh-TW" sz="2400" dirty="0"/>
              <a:t>” </a:t>
            </a:r>
            <a:r>
              <a:rPr lang="zh-TW" altLang="zh-TW" sz="2400" dirty="0"/>
              <a:t>。而同一時間，父母們對於女兒的體重卻相對在意許多，搜尋 </a:t>
            </a:r>
            <a:r>
              <a:rPr lang="en-US" altLang="zh-TW" sz="2400" dirty="0"/>
              <a:t>“</a:t>
            </a:r>
            <a:r>
              <a:rPr lang="zh-TW" altLang="zh-TW" sz="2400" dirty="0"/>
              <a:t>我的女兒有超重嗎</a:t>
            </a:r>
            <a:r>
              <a:rPr lang="en-US" altLang="zh-TW" sz="2400" dirty="0"/>
              <a:t>?” </a:t>
            </a:r>
            <a:r>
              <a:rPr lang="zh-TW" altLang="zh-TW" sz="2400" dirty="0"/>
              <a:t>遠比搜尋 </a:t>
            </a:r>
            <a:r>
              <a:rPr lang="en-US" altLang="zh-TW" sz="2400" dirty="0"/>
              <a:t>“</a:t>
            </a:r>
            <a:r>
              <a:rPr lang="zh-TW" altLang="zh-TW" sz="2400" dirty="0"/>
              <a:t>我的兒子有超重嗎</a:t>
            </a:r>
            <a:r>
              <a:rPr lang="en-US" altLang="zh-TW" sz="2400" dirty="0"/>
              <a:t>?”</a:t>
            </a:r>
            <a:endParaRPr lang="zh-TW" altLang="en-US" sz="2400" dirty="0"/>
          </a:p>
          <a:p>
            <a:endParaRPr lang="zh-TW" altLang="en-US"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646000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Google Trends</a:t>
            </a:r>
            <a:r>
              <a:rPr lang="zh-TW" altLang="en-US" sz="2400" dirty="0">
                <a:solidFill>
                  <a:srgbClr val="00B050"/>
                </a:solidFill>
              </a:rPr>
              <a:t> 核心概念</a:t>
            </a:r>
            <a:endParaRPr lang="en-US" altLang="zh-TW" sz="2400" dirty="0">
              <a:solidFill>
                <a:srgbClr val="00B050"/>
              </a:solidFill>
            </a:endParaRPr>
          </a:p>
          <a:p>
            <a:pPr lvl="2">
              <a:lnSpc>
                <a:spcPct val="150000"/>
              </a:lnSpc>
            </a:pPr>
            <a:r>
              <a:rPr lang="en-US" altLang="zh-TW" sz="2400" dirty="0" smtClean="0"/>
              <a:t>Google </a:t>
            </a:r>
            <a:r>
              <a:rPr lang="en-US" altLang="zh-TW" sz="2400" dirty="0"/>
              <a:t>Trends</a:t>
            </a:r>
            <a:r>
              <a:rPr lang="zh-TW" altLang="zh-TW" sz="2400" dirty="0"/>
              <a:t>的核心概念就是著重在於 </a:t>
            </a:r>
            <a:r>
              <a:rPr lang="en-US" altLang="zh-TW" sz="2400" dirty="0"/>
              <a:t>“</a:t>
            </a:r>
            <a:r>
              <a:rPr lang="zh-TW" altLang="zh-TW" sz="2400" dirty="0"/>
              <a:t>關鍵字</a:t>
            </a:r>
            <a:r>
              <a:rPr lang="en-US" altLang="zh-TW" sz="2400" dirty="0"/>
              <a:t>” </a:t>
            </a:r>
            <a:r>
              <a:rPr lang="zh-TW" altLang="zh-TW" sz="2400" dirty="0"/>
              <a:t>上面</a:t>
            </a:r>
            <a:r>
              <a:rPr lang="zh-TW" altLang="en-US" sz="2400" dirty="0"/>
              <a:t>。</a:t>
            </a:r>
            <a:endParaRPr lang="en-US" altLang="zh-TW" sz="2400" dirty="0"/>
          </a:p>
          <a:p>
            <a:pPr lvl="2">
              <a:lnSpc>
                <a:spcPct val="150000"/>
              </a:lnSpc>
            </a:pPr>
            <a:r>
              <a:rPr lang="zh-TW" altLang="zh-TW" sz="2400" dirty="0"/>
              <a:t>我們可以根據一些顯示出來的結果進行資料分析或著進一步的資料探勘</a:t>
            </a:r>
            <a:r>
              <a:rPr lang="zh-TW" altLang="en-US" sz="2400" dirty="0"/>
              <a:t>。</a:t>
            </a:r>
            <a:endParaRPr lang="en-US" altLang="zh-TW" sz="2400" dirty="0"/>
          </a:p>
        </p:txBody>
      </p:sp>
      <p:sp>
        <p:nvSpPr>
          <p:cNvPr id="3" name="標題 2"/>
          <p:cNvSpPr>
            <a:spLocks noGrp="1"/>
          </p:cNvSpPr>
          <p:nvPr>
            <p:ph type="title"/>
          </p:nvPr>
        </p:nvSpPr>
        <p:spPr/>
        <p:txBody>
          <a:bodyPr/>
          <a:lstStyle/>
          <a:p>
            <a:endParaRPr lang="zh-TW" altLang="en-US" dirty="0"/>
          </a:p>
        </p:txBody>
      </p:sp>
      <p:pic>
        <p:nvPicPr>
          <p:cNvPr id="4" name="圖片 3"/>
          <p:cNvPicPr/>
          <p:nvPr/>
        </p:nvPicPr>
        <p:blipFill>
          <a:blip r:embed="rId2"/>
          <a:stretch>
            <a:fillRect/>
          </a:stretch>
        </p:blipFill>
        <p:spPr>
          <a:xfrm>
            <a:off x="1672348" y="3769360"/>
            <a:ext cx="5805412" cy="2618234"/>
          </a:xfrm>
          <a:prstGeom prst="rect">
            <a:avLst/>
          </a:prstGeom>
          <a:ln>
            <a:solidFill>
              <a:schemeClr val="tx1"/>
            </a:solidFill>
          </a:ln>
        </p:spPr>
      </p:pic>
    </p:spTree>
    <p:extLst>
      <p:ext uri="{BB962C8B-B14F-4D97-AF65-F5344CB8AC3E}">
        <p14:creationId xmlns:p14="http://schemas.microsoft.com/office/powerpoint/2010/main" val="290280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Google Trends</a:t>
            </a:r>
            <a:r>
              <a:rPr lang="zh-TW" altLang="en-US" sz="2400" dirty="0">
                <a:solidFill>
                  <a:srgbClr val="00B050"/>
                </a:solidFill>
              </a:rPr>
              <a:t>趨勢</a:t>
            </a:r>
            <a:r>
              <a:rPr lang="en-US" altLang="zh-TW" sz="2400" dirty="0">
                <a:solidFill>
                  <a:srgbClr val="00B050"/>
                </a:solidFill>
              </a:rPr>
              <a:t>/</a:t>
            </a:r>
            <a:r>
              <a:rPr lang="zh-TW" altLang="en-US" sz="2400" dirty="0">
                <a:solidFill>
                  <a:srgbClr val="00B050"/>
                </a:solidFill>
              </a:rPr>
              <a:t>比較功能簡介</a:t>
            </a:r>
            <a:endParaRPr lang="en-US" altLang="zh-TW" sz="2400" dirty="0">
              <a:solidFill>
                <a:srgbClr val="00B050"/>
              </a:solidFill>
            </a:endParaRPr>
          </a:p>
          <a:p>
            <a:pPr lvl="2">
              <a:lnSpc>
                <a:spcPct val="150000"/>
              </a:lnSpc>
            </a:pPr>
            <a:r>
              <a:rPr lang="zh-TW" altLang="en-US" sz="2400" dirty="0" smtClean="0"/>
              <a:t>趨勢</a:t>
            </a:r>
            <a:r>
              <a:rPr lang="zh-TW" altLang="en-US" sz="2400" dirty="0"/>
              <a:t>功能可以令時間序列的長短極度影響趨勢</a:t>
            </a:r>
            <a:r>
              <a:rPr lang="zh-TW" altLang="en-US" sz="2400" dirty="0" smtClean="0"/>
              <a:t>結果。</a:t>
            </a:r>
            <a:endParaRPr lang="en-US" altLang="zh-TW" sz="2400" dirty="0"/>
          </a:p>
          <a:p>
            <a:pPr lvl="2">
              <a:lnSpc>
                <a:spcPct val="150000"/>
              </a:lnSpc>
            </a:pPr>
            <a:r>
              <a:rPr lang="zh-TW" altLang="en-US" sz="2400" dirty="0"/>
              <a:t>趨勢功能可以令空間亦顯著影響趨勢</a:t>
            </a:r>
            <a:r>
              <a:rPr lang="zh-TW" altLang="en-US" sz="2400" dirty="0" smtClean="0"/>
              <a:t>結果。</a:t>
            </a:r>
            <a:endParaRPr lang="en-US" altLang="zh-TW" sz="2400" dirty="0"/>
          </a:p>
          <a:p>
            <a:pPr lvl="2">
              <a:lnSpc>
                <a:spcPct val="150000"/>
              </a:lnSpc>
            </a:pPr>
            <a:r>
              <a:rPr lang="zh-TW" altLang="en-US" sz="2400" dirty="0"/>
              <a:t>比較功能能夠比較競爭者</a:t>
            </a:r>
            <a:r>
              <a:rPr lang="zh-TW" altLang="en-US" sz="2400" dirty="0" smtClean="0"/>
              <a:t>趨勢。</a:t>
            </a:r>
            <a:endParaRPr lang="en-US" altLang="zh-TW" sz="2400" dirty="0"/>
          </a:p>
          <a:p>
            <a:pPr lvl="2">
              <a:lnSpc>
                <a:spcPct val="150000"/>
              </a:lnSpc>
            </a:pPr>
            <a:r>
              <a:rPr lang="zh-TW" altLang="en-US" sz="2400" dirty="0"/>
              <a:t>比較功能能夠進行關鍵字</a:t>
            </a:r>
            <a:r>
              <a:rPr lang="zh-TW" altLang="en-US" sz="2400" dirty="0" smtClean="0"/>
              <a:t>延伸。</a:t>
            </a:r>
            <a:endParaRPr lang="zh-TW" altLang="en-US" sz="2400"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80734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19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8047" y="1799315"/>
            <a:ext cx="4962993" cy="456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時間序列的長短極度影響趨勢結果</a:t>
            </a:r>
            <a:endParaRPr lang="en-US" altLang="zh-TW" sz="2400" dirty="0">
              <a:solidFill>
                <a:srgbClr val="00B050"/>
              </a:solidFill>
            </a:endParaRPr>
          </a:p>
        </p:txBody>
      </p:sp>
    </p:spTree>
    <p:extLst>
      <p:ext uri="{BB962C8B-B14F-4D97-AF65-F5344CB8AC3E}">
        <p14:creationId xmlns:p14="http://schemas.microsoft.com/office/powerpoint/2010/main" val="1752655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Google Trends</a:t>
            </a:r>
            <a:r>
              <a:rPr lang="zh-TW" altLang="en-US" sz="2400" dirty="0">
                <a:solidFill>
                  <a:srgbClr val="00B050"/>
                </a:solidFill>
              </a:rPr>
              <a:t>規劃</a:t>
            </a:r>
            <a:r>
              <a:rPr lang="en-US" altLang="zh-TW" sz="2400" dirty="0">
                <a:solidFill>
                  <a:srgbClr val="00B050"/>
                </a:solidFill>
              </a:rPr>
              <a:t>/</a:t>
            </a:r>
            <a:r>
              <a:rPr lang="zh-TW" altLang="en-US" sz="2400" dirty="0">
                <a:solidFill>
                  <a:srgbClr val="00B050"/>
                </a:solidFill>
              </a:rPr>
              <a:t>優化功能簡介</a:t>
            </a:r>
            <a:endParaRPr lang="en-US" altLang="zh-TW" sz="2400" dirty="0">
              <a:solidFill>
                <a:srgbClr val="00B050"/>
              </a:solidFill>
            </a:endParaRPr>
          </a:p>
          <a:p>
            <a:pPr lvl="2">
              <a:lnSpc>
                <a:spcPct val="150000"/>
              </a:lnSpc>
            </a:pPr>
            <a:r>
              <a:rPr lang="zh-TW" altLang="en-US" sz="2400" dirty="0" smtClean="0"/>
              <a:t>規劃</a:t>
            </a:r>
            <a:r>
              <a:rPr lang="zh-TW" altLang="en-US" sz="2400" dirty="0"/>
              <a:t>功能能夠發現關鍵字是有週期性的，</a:t>
            </a:r>
            <a:r>
              <a:rPr lang="zh-TW" altLang="zh-TW" sz="2400" dirty="0"/>
              <a:t>幫助我們預測流量的</a:t>
            </a:r>
            <a:r>
              <a:rPr lang="zh-TW" altLang="zh-TW" sz="2400" dirty="0" smtClean="0"/>
              <a:t>高峰</a:t>
            </a:r>
            <a:r>
              <a:rPr lang="zh-TW" altLang="en-US" sz="2400" dirty="0" smtClean="0"/>
              <a:t>。</a:t>
            </a:r>
            <a:endParaRPr lang="en-US" altLang="zh-TW" sz="2400" dirty="0"/>
          </a:p>
          <a:p>
            <a:pPr lvl="2">
              <a:lnSpc>
                <a:spcPct val="150000"/>
              </a:lnSpc>
            </a:pPr>
            <a:r>
              <a:rPr lang="zh-TW" altLang="en-US" sz="2400" dirty="0"/>
              <a:t>規劃功能能夠透過周期來針對所需來生產</a:t>
            </a:r>
            <a:r>
              <a:rPr lang="zh-TW" altLang="en-US" sz="2400" dirty="0" smtClean="0"/>
              <a:t>內容。</a:t>
            </a:r>
            <a:endParaRPr lang="en-US" altLang="zh-TW" sz="2400" dirty="0"/>
          </a:p>
          <a:p>
            <a:pPr lvl="2">
              <a:lnSpc>
                <a:spcPct val="150000"/>
              </a:lnSpc>
            </a:pPr>
            <a:r>
              <a:rPr lang="zh-TW" altLang="en-US" sz="2400" dirty="0"/>
              <a:t>優化功能</a:t>
            </a:r>
            <a:r>
              <a:rPr lang="zh-TW" altLang="zh-TW" sz="2400" dirty="0"/>
              <a:t>主要用途就是跳脫於網頁搜尋而去觀察影片或多媒體的</a:t>
            </a:r>
            <a:r>
              <a:rPr lang="zh-TW" altLang="zh-TW" sz="2400" dirty="0" smtClean="0"/>
              <a:t>搜索</a:t>
            </a:r>
            <a:r>
              <a:rPr lang="zh-TW" altLang="en-US" sz="2400" dirty="0" smtClean="0"/>
              <a:t>。</a:t>
            </a:r>
            <a:endParaRPr lang="en-US" altLang="zh-TW" sz="2400" dirty="0"/>
          </a:p>
          <a:p>
            <a:pPr lvl="2">
              <a:lnSpc>
                <a:spcPct val="150000"/>
              </a:lnSpc>
            </a:pPr>
            <a:r>
              <a:rPr lang="zh-TW" altLang="en-US" sz="2400" dirty="0"/>
              <a:t>優化功能能找出差異</a:t>
            </a:r>
            <a:r>
              <a:rPr lang="zh-TW" altLang="en-US" sz="2400" dirty="0" smtClean="0"/>
              <a:t>性。</a:t>
            </a:r>
            <a:endParaRPr lang="zh-TW" altLang="en-US" sz="2400"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7756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857" y="2001519"/>
            <a:ext cx="4714213" cy="4388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空間亦顯著影響趨勢結果</a:t>
            </a:r>
            <a:endParaRPr lang="en-US" altLang="zh-TW" sz="2400" dirty="0">
              <a:solidFill>
                <a:srgbClr val="00B050"/>
              </a:solidFill>
            </a:endParaRPr>
          </a:p>
        </p:txBody>
      </p:sp>
    </p:spTree>
    <p:extLst>
      <p:ext uri="{BB962C8B-B14F-4D97-AF65-F5344CB8AC3E}">
        <p14:creationId xmlns:p14="http://schemas.microsoft.com/office/powerpoint/2010/main" val="2042871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325" y="1940560"/>
            <a:ext cx="4825343" cy="4476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比較競爭者趨勢</a:t>
            </a:r>
            <a:endParaRPr lang="en-US" altLang="zh-TW" sz="2400" dirty="0">
              <a:solidFill>
                <a:srgbClr val="00B050"/>
              </a:solidFill>
            </a:endParaRPr>
          </a:p>
        </p:txBody>
      </p:sp>
    </p:spTree>
    <p:extLst>
      <p:ext uri="{BB962C8B-B14F-4D97-AF65-F5344CB8AC3E}">
        <p14:creationId xmlns:p14="http://schemas.microsoft.com/office/powerpoint/2010/main" val="3462338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771" y="3172547"/>
            <a:ext cx="5889759" cy="1498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關鍵字延伸</a:t>
            </a:r>
            <a:endParaRPr lang="en-US" altLang="zh-TW" sz="2400" dirty="0">
              <a:solidFill>
                <a:srgbClr val="00B050"/>
              </a:solidFill>
            </a:endParaRPr>
          </a:p>
        </p:txBody>
      </p:sp>
    </p:spTree>
    <p:extLst>
      <p:ext uri="{BB962C8B-B14F-4D97-AF65-F5344CB8AC3E}">
        <p14:creationId xmlns:p14="http://schemas.microsoft.com/office/powerpoint/2010/main" val="4704235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第一</a:t>
            </a:r>
            <a:r>
              <a:rPr lang="zh-TW" altLang="en-US" sz="2400" dirty="0"/>
              <a:t>步：將引入</a:t>
            </a:r>
            <a:r>
              <a:rPr lang="en-US" altLang="zh-TW" sz="2400" dirty="0" err="1"/>
              <a:t>Pytrends</a:t>
            </a:r>
            <a:r>
              <a:rPr lang="zh-TW" altLang="en-US" sz="2400" dirty="0"/>
              <a:t>，使用</a:t>
            </a:r>
            <a:r>
              <a:rPr lang="en-US" altLang="zh-TW" sz="2400" dirty="0" err="1"/>
              <a:t>TrendReq</a:t>
            </a:r>
            <a:r>
              <a:rPr lang="en-US" altLang="zh-TW" sz="2400" dirty="0"/>
              <a:t>()</a:t>
            </a:r>
            <a:r>
              <a:rPr lang="zh-TW" altLang="en-US" sz="2400" dirty="0"/>
              <a:t>功能，並創建關鍵字表</a:t>
            </a:r>
            <a:r>
              <a:rPr lang="en-US" altLang="zh-TW" sz="2400" dirty="0" err="1"/>
              <a:t>kw_list</a:t>
            </a:r>
            <a:endParaRPr lang="en-US" altLang="zh-TW" sz="2400" dirty="0"/>
          </a:p>
          <a:p>
            <a:pPr marL="0" indent="0">
              <a:buNone/>
            </a:pPr>
            <a:endParaRPr lang="en-US" altLang="zh-TW"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EAC57F6E-4D49-4017-B6B7-0E5DB4421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66" y="3197659"/>
            <a:ext cx="7200000" cy="124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419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第二</a:t>
            </a:r>
            <a:r>
              <a:rPr lang="zh-TW" altLang="en-US" sz="2400" dirty="0"/>
              <a:t>步：指定</a:t>
            </a:r>
            <a:r>
              <a:rPr lang="en-US" altLang="zh-TW" sz="2400" dirty="0" err="1"/>
              <a:t>TrendReq</a:t>
            </a:r>
            <a:r>
              <a:rPr lang="en-US" altLang="zh-TW" sz="2400" dirty="0"/>
              <a:t>()</a:t>
            </a:r>
            <a:r>
              <a:rPr lang="zh-TW" altLang="en-US" sz="2400" dirty="0"/>
              <a:t>功能給變數</a:t>
            </a:r>
            <a:r>
              <a:rPr lang="en-US" altLang="zh-TW" sz="2400" dirty="0" err="1"/>
              <a:t>pytrends</a:t>
            </a:r>
            <a:r>
              <a:rPr lang="zh-TW" altLang="en-US" sz="2400" dirty="0"/>
              <a:t>，並且使用該變數承接我們的參數</a:t>
            </a:r>
            <a:r>
              <a:rPr lang="en-US" altLang="zh-TW" sz="2400" dirty="0"/>
              <a:t>(</a:t>
            </a:r>
            <a:r>
              <a:rPr lang="zh-TW" altLang="en-US" sz="2400" dirty="0"/>
              <a:t>包含關鍵字、時間區間以及地區</a:t>
            </a:r>
            <a:r>
              <a:rPr lang="en-US" altLang="zh-TW" sz="2400" dirty="0"/>
              <a:t>)</a:t>
            </a:r>
            <a:r>
              <a:rPr lang="zh-TW" altLang="en-US" sz="2400" dirty="0"/>
              <a:t>，最後指定使用其中的</a:t>
            </a:r>
            <a:r>
              <a:rPr lang="en-US" altLang="zh-TW" sz="2400" dirty="0" err="1"/>
              <a:t>interest_over_time</a:t>
            </a:r>
            <a:r>
              <a:rPr lang="en-US" altLang="zh-TW" sz="2400" dirty="0"/>
              <a:t>()</a:t>
            </a:r>
            <a:r>
              <a:rPr lang="zh-TW" altLang="en-US" sz="2400" dirty="0"/>
              <a:t>功能，該功能的目的為確認搜尋熱度的趨勢變化。</a:t>
            </a:r>
          </a:p>
          <a:p>
            <a:endParaRPr lang="zh-TW" altLang="en-US"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B234930C-4C01-4028-B271-4E2810205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4411740"/>
            <a:ext cx="7200000" cy="124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003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837" y="1933592"/>
            <a:ext cx="6314324" cy="225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 xmlns:a16="http://schemas.microsoft.com/office/drawing/2014/main" id="{E11E442B-F2C2-4338-9790-8BD43EB36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62" y="4186987"/>
            <a:ext cx="3615475" cy="2262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圖片從彩色轉至黑白</a:t>
            </a:r>
            <a:endParaRPr lang="en-US" altLang="zh-TW" sz="2400" dirty="0">
              <a:solidFill>
                <a:srgbClr val="00B050"/>
              </a:solidFill>
            </a:endParaRPr>
          </a:p>
        </p:txBody>
      </p:sp>
    </p:spTree>
    <p:extLst>
      <p:ext uri="{BB962C8B-B14F-4D97-AF65-F5344CB8AC3E}">
        <p14:creationId xmlns:p14="http://schemas.microsoft.com/office/powerpoint/2010/main" val="34330932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79389" y="1341438"/>
            <a:ext cx="5440575" cy="5040312"/>
          </a:xfrm>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第三</a:t>
            </a:r>
            <a:r>
              <a:rPr lang="zh-TW" altLang="en-US" sz="2400" dirty="0"/>
              <a:t>步</a:t>
            </a:r>
            <a:r>
              <a:rPr lang="zh-TW" altLang="zh-TW" sz="2400" dirty="0"/>
              <a:t>：我們得到了一張名為</a:t>
            </a:r>
            <a:r>
              <a:rPr lang="en-US" altLang="zh-TW" sz="2400" dirty="0" err="1"/>
              <a:t>interest_over_time_df</a:t>
            </a:r>
            <a:r>
              <a:rPr lang="zh-TW" altLang="zh-TW" sz="2400" dirty="0"/>
              <a:t>表，仔細觀察該表能夠發現一蘭拉麵於</a:t>
            </a:r>
            <a:r>
              <a:rPr lang="en-US" altLang="zh-TW" sz="2400" dirty="0"/>
              <a:t>5~6</a:t>
            </a:r>
            <a:r>
              <a:rPr lang="zh-TW" altLang="zh-TW" sz="2400" dirty="0"/>
              <a:t>月時在網路上非常熱門</a:t>
            </a:r>
            <a:r>
              <a:rPr lang="zh-TW" altLang="en-US" sz="2400" dirty="0"/>
              <a:t>。</a:t>
            </a:r>
            <a:endParaRPr lang="en-US" altLang="zh-TW" sz="2400" dirty="0"/>
          </a:p>
          <a:p>
            <a:endParaRPr lang="en-US" altLang="zh-TW" dirty="0"/>
          </a:p>
          <a:p>
            <a:endParaRPr lang="en-US" altLang="zh-TW" dirty="0"/>
          </a:p>
          <a:p>
            <a:endParaRPr lang="en-US" altLang="zh-TW"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D8A58C14-083A-4BC6-81C2-E4A3D1CB3B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853" r="27736" b="12221"/>
          <a:stretch/>
        </p:blipFill>
        <p:spPr bwMode="auto">
          <a:xfrm>
            <a:off x="6039834" y="652427"/>
            <a:ext cx="2108485" cy="5745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84" y="5692366"/>
            <a:ext cx="4938953" cy="578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4203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第四</a:t>
            </a:r>
            <a:r>
              <a:rPr lang="zh-TW" altLang="en-US" sz="2400" dirty="0"/>
              <a:t>步：使用了另一個功能，即</a:t>
            </a:r>
            <a:r>
              <a:rPr lang="en-US" altLang="zh-TW" sz="2400" dirty="0" err="1"/>
              <a:t>interest_by_region</a:t>
            </a:r>
            <a:r>
              <a:rPr lang="en-US" altLang="zh-TW" sz="2400" dirty="0"/>
              <a:t>()</a:t>
            </a:r>
            <a:r>
              <a:rPr lang="zh-TW" altLang="en-US" sz="2400" dirty="0"/>
              <a:t>，該功能主要是找出按地區劃分的興趣。</a:t>
            </a:r>
            <a:endParaRPr lang="en-US" altLang="zh-TW" sz="2400" dirty="0"/>
          </a:p>
          <a:p>
            <a:endParaRPr lang="en-US" altLang="zh-TW" dirty="0"/>
          </a:p>
          <a:p>
            <a:endParaRPr lang="en-US" altLang="zh-TW" dirty="0"/>
          </a:p>
          <a:p>
            <a:endParaRPr lang="en-US" altLang="zh-TW"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E55C1CEB-7F8B-431C-88B1-31C8DE022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884" y="3646807"/>
            <a:ext cx="7200000" cy="900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8366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第五</a:t>
            </a:r>
            <a:r>
              <a:rPr lang="zh-TW" altLang="en-US" sz="2400" dirty="0"/>
              <a:t>步：我們得到另一張名為</a:t>
            </a:r>
            <a:r>
              <a:rPr lang="en-US" altLang="zh-TW" sz="2400" dirty="0" err="1"/>
              <a:t>region_interest</a:t>
            </a:r>
            <a:r>
              <a:rPr lang="zh-TW" altLang="en-US" sz="2400" dirty="0"/>
              <a:t>表，我們仔細觀察該表可以發現一蘭拉麵在台北市跟新北市比較熱門，而中南部則相對不熱門。</a:t>
            </a:r>
            <a:endParaRPr lang="en-US" altLang="zh-TW" sz="2400"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CDC467C4-95A3-4660-AB08-A1AF5A908DA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3265" y="3523515"/>
            <a:ext cx="5440815" cy="2929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31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第六</a:t>
            </a:r>
            <a:r>
              <a:rPr lang="zh-TW" altLang="en-US" sz="2400" dirty="0"/>
              <a:t>步：我們使用</a:t>
            </a:r>
            <a:r>
              <a:rPr lang="en-US" altLang="zh-TW" sz="2400" dirty="0" err="1"/>
              <a:t>related_topics</a:t>
            </a:r>
            <a:r>
              <a:rPr lang="en-US" altLang="zh-TW" sz="2400" dirty="0"/>
              <a:t>()</a:t>
            </a:r>
            <a:r>
              <a:rPr lang="zh-TW" altLang="en-US" sz="2400" dirty="0"/>
              <a:t>功能來找出相關主題。</a:t>
            </a:r>
            <a:endParaRPr lang="en-US" altLang="zh-TW" sz="2400" dirty="0"/>
          </a:p>
          <a:p>
            <a:pPr algn="l"/>
            <a:endParaRPr lang="en-US" altLang="zh-TW" dirty="0"/>
          </a:p>
        </p:txBody>
      </p:sp>
      <p:sp>
        <p:nvSpPr>
          <p:cNvPr id="3" name="標題 2"/>
          <p:cNvSpPr>
            <a:spLocks noGrp="1"/>
          </p:cNvSpPr>
          <p:nvPr>
            <p:ph type="title"/>
          </p:nvPr>
        </p:nvSpPr>
        <p:spPr/>
        <p:txBody>
          <a:bodyPr/>
          <a:lstStyle/>
          <a:p>
            <a:endParaRPr lang="zh-TW" altLang="en-US" dirty="0"/>
          </a:p>
        </p:txBody>
      </p:sp>
      <p:pic>
        <p:nvPicPr>
          <p:cNvPr id="4" name="Picture 2">
            <a:extLst>
              <a:ext uri="{FF2B5EF4-FFF2-40B4-BE49-F238E27FC236}">
                <a16:creationId xmlns="" xmlns:a16="http://schemas.microsoft.com/office/drawing/2014/main" id="{E9BCEC63-90DA-4AF2-824A-4C9154591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3351784"/>
            <a:ext cx="7200000" cy="648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6464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Pytrends</a:t>
            </a:r>
            <a:r>
              <a:rPr lang="zh-TW" altLang="en-US" sz="2400" dirty="0">
                <a:solidFill>
                  <a:srgbClr val="00B050"/>
                </a:solidFill>
              </a:rPr>
              <a:t>之範例</a:t>
            </a:r>
            <a:endParaRPr lang="en-US" altLang="zh-TW" sz="2400" dirty="0">
              <a:solidFill>
                <a:srgbClr val="00B050"/>
              </a:solidFill>
            </a:endParaRPr>
          </a:p>
          <a:p>
            <a:pPr lvl="2">
              <a:lnSpc>
                <a:spcPct val="150000"/>
              </a:lnSpc>
            </a:pPr>
            <a:r>
              <a:rPr lang="zh-TW" altLang="en-US" sz="2400" dirty="0" smtClean="0"/>
              <a:t>第七</a:t>
            </a:r>
            <a:r>
              <a:rPr lang="zh-TW" altLang="en-US" sz="2400" dirty="0"/>
              <a:t>步</a:t>
            </a:r>
            <a:r>
              <a:rPr lang="zh-TW" altLang="zh-TW" sz="2400" dirty="0"/>
              <a:t>：我們得出了一個以字典儲存的表格</a:t>
            </a:r>
            <a:r>
              <a:rPr lang="en-US" altLang="zh-TW" sz="2400" dirty="0" err="1"/>
              <a:t>related_topics</a:t>
            </a:r>
            <a:r>
              <a:rPr lang="zh-TW" altLang="zh-TW" sz="2400" dirty="0"/>
              <a:t>，內含兩張表格</a:t>
            </a:r>
            <a:r>
              <a:rPr lang="en-US" altLang="zh-TW" sz="2400" dirty="0"/>
              <a:t>top</a:t>
            </a:r>
            <a:r>
              <a:rPr lang="zh-TW" altLang="zh-TW" sz="2400" dirty="0"/>
              <a:t>以及</a:t>
            </a:r>
            <a:r>
              <a:rPr lang="en-US" altLang="zh-TW" sz="2400" dirty="0"/>
              <a:t>rising</a:t>
            </a:r>
            <a:r>
              <a:rPr lang="zh-TW" altLang="zh-TW" sz="2400" dirty="0"/>
              <a:t>，其中</a:t>
            </a:r>
            <a:r>
              <a:rPr lang="en-US" altLang="zh-TW" sz="2400" dirty="0"/>
              <a:t>top</a:t>
            </a:r>
            <a:r>
              <a:rPr lang="zh-TW" altLang="zh-TW" sz="2400" dirty="0"/>
              <a:t>代表的是搜尋量大的項目</a:t>
            </a:r>
            <a:r>
              <a:rPr lang="zh-TW" altLang="en-US" sz="2400" dirty="0"/>
              <a:t>，</a:t>
            </a:r>
            <a:r>
              <a:rPr lang="zh-TW" altLang="zh-TW" sz="2400" dirty="0"/>
              <a:t>而</a:t>
            </a:r>
            <a:r>
              <a:rPr lang="en-US" altLang="zh-TW" sz="2400" dirty="0"/>
              <a:t>rising</a:t>
            </a:r>
            <a:r>
              <a:rPr lang="zh-TW" altLang="zh-TW" sz="2400" dirty="0"/>
              <a:t>則是快速上升的趨勢</a:t>
            </a:r>
            <a:r>
              <a:rPr lang="zh-TW" altLang="en-US" sz="2400" dirty="0"/>
              <a:t>。</a:t>
            </a:r>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8871405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53" y="542801"/>
            <a:ext cx="3884107" cy="584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表格</a:t>
            </a:r>
            <a:r>
              <a:rPr lang="en-US" altLang="zh-TW" sz="2400" dirty="0">
                <a:solidFill>
                  <a:srgbClr val="00B050"/>
                </a:solidFill>
              </a:rPr>
              <a:t>top</a:t>
            </a:r>
          </a:p>
        </p:txBody>
      </p:sp>
    </p:spTree>
    <p:extLst>
      <p:ext uri="{BB962C8B-B14F-4D97-AF65-F5344CB8AC3E}">
        <p14:creationId xmlns:p14="http://schemas.microsoft.com/office/powerpoint/2010/main" val="1105943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528" y="2570480"/>
            <a:ext cx="4363036" cy="312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表格</a:t>
            </a:r>
            <a:r>
              <a:rPr lang="en-US" altLang="zh-TW" sz="2400" dirty="0">
                <a:solidFill>
                  <a:srgbClr val="00B050"/>
                </a:solidFill>
              </a:rPr>
              <a:t>rising</a:t>
            </a:r>
          </a:p>
        </p:txBody>
      </p:sp>
    </p:spTree>
    <p:extLst>
      <p:ext uri="{BB962C8B-B14F-4D97-AF65-F5344CB8AC3E}">
        <p14:creationId xmlns:p14="http://schemas.microsoft.com/office/powerpoint/2010/main" val="1100833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zh-TW" sz="2400" dirty="0">
                <a:solidFill>
                  <a:srgbClr val="00B050"/>
                </a:solidFill>
              </a:rPr>
              <a:t>安裝</a:t>
            </a:r>
            <a:endParaRPr lang="en-US" altLang="zh-TW" sz="2400" dirty="0">
              <a:solidFill>
                <a:srgbClr val="00B050"/>
              </a:solidFill>
            </a:endParaRPr>
          </a:p>
          <a:p>
            <a:pPr lvl="2">
              <a:lnSpc>
                <a:spcPct val="100000"/>
              </a:lnSpc>
            </a:pPr>
            <a:r>
              <a:rPr lang="zh-TW" altLang="zh-TW" sz="2400" dirty="0" smtClean="0"/>
              <a:t>這裡</a:t>
            </a:r>
            <a:r>
              <a:rPr lang="zh-TW" altLang="zh-TW" sz="2400" dirty="0"/>
              <a:t>將介紹一下如何安裝</a:t>
            </a:r>
            <a:r>
              <a:rPr lang="en-US" altLang="zh-TW" sz="2400" dirty="0"/>
              <a:t>Google Trends</a:t>
            </a:r>
            <a:r>
              <a:rPr lang="zh-TW" altLang="zh-TW" sz="2400" dirty="0"/>
              <a:t>的</a:t>
            </a:r>
            <a:r>
              <a:rPr lang="en-US" altLang="zh-TW" sz="2400" dirty="0"/>
              <a:t>Python API</a:t>
            </a:r>
            <a:r>
              <a:rPr lang="zh-TW" altLang="zh-TW" sz="2400" dirty="0"/>
              <a:t>套件</a:t>
            </a:r>
            <a:r>
              <a:rPr lang="en-US" altLang="zh-TW" sz="2400" dirty="0" err="1"/>
              <a:t>Pytrends</a:t>
            </a:r>
            <a:r>
              <a:rPr lang="zh-TW" altLang="zh-TW" sz="2400" dirty="0"/>
              <a:t>，在</a:t>
            </a:r>
            <a:r>
              <a:rPr lang="en-US" altLang="zh-TW" sz="2400" dirty="0"/>
              <a:t>CMD</a:t>
            </a:r>
            <a:r>
              <a:rPr lang="zh-TW" altLang="zh-TW" sz="2400" dirty="0"/>
              <a:t>中鍵入</a:t>
            </a:r>
            <a:r>
              <a:rPr lang="en-US" altLang="zh-TW" sz="2400" dirty="0"/>
              <a:t>pip install </a:t>
            </a:r>
            <a:r>
              <a:rPr lang="en-US" altLang="zh-TW" sz="2400" dirty="0" err="1"/>
              <a:t>pytrends</a:t>
            </a:r>
            <a:r>
              <a:rPr lang="zh-TW" altLang="zh-TW" sz="2400" dirty="0"/>
              <a:t>，即可自動安裝完成。</a:t>
            </a:r>
            <a:endParaRPr lang="en-US" altLang="zh-TW" sz="2400" dirty="0"/>
          </a:p>
          <a:p>
            <a:pPr lvl="2">
              <a:lnSpc>
                <a:spcPct val="100000"/>
              </a:lnSpc>
            </a:pPr>
            <a:r>
              <a:rPr lang="zh-TW" altLang="zh-TW" sz="2400" dirty="0"/>
              <a:t>附上</a:t>
            </a:r>
            <a:r>
              <a:rPr lang="en-US" altLang="zh-TW" sz="2400" dirty="0" err="1"/>
              <a:t>Pytrends</a:t>
            </a:r>
            <a:r>
              <a:rPr lang="zh-TW" altLang="zh-TW" sz="2400" dirty="0"/>
              <a:t>這個套件的</a:t>
            </a:r>
            <a:r>
              <a:rPr lang="en-US" altLang="zh-TW" sz="2400" dirty="0" err="1"/>
              <a:t>github</a:t>
            </a:r>
            <a:r>
              <a:rPr lang="zh-TW" altLang="zh-TW" sz="2400" dirty="0"/>
              <a:t>網址</a:t>
            </a:r>
            <a:r>
              <a:rPr lang="en-US" altLang="zh-TW" sz="2400" dirty="0"/>
              <a:t>(https://github.com/GeneralMills/pytrends)</a:t>
            </a:r>
            <a:r>
              <a:rPr lang="zh-TW" altLang="zh-TW" sz="2400" dirty="0"/>
              <a:t>，如有任何問題皆可查詢。</a:t>
            </a:r>
            <a:endParaRPr lang="en-US" altLang="zh-TW" sz="2400" dirty="0"/>
          </a:p>
          <a:p>
            <a:pPr lvl="2">
              <a:lnSpc>
                <a:spcPct val="100000"/>
              </a:lnSpc>
            </a:pPr>
            <a:r>
              <a:rPr lang="zh-TW" altLang="zh-TW" sz="2400" dirty="0"/>
              <a:t>其中有些套件需要先行安裝：</a:t>
            </a:r>
            <a:r>
              <a:rPr lang="en-US" altLang="zh-TW" sz="2400" dirty="0"/>
              <a:t>Requests, </a:t>
            </a:r>
            <a:r>
              <a:rPr lang="en-US" altLang="zh-TW" sz="2400" dirty="0" err="1"/>
              <a:t>lxml</a:t>
            </a:r>
            <a:r>
              <a:rPr lang="zh-TW" altLang="zh-TW" sz="2400" dirty="0"/>
              <a:t>及</a:t>
            </a:r>
            <a:r>
              <a:rPr lang="en-US" altLang="zh-TW" sz="2400" dirty="0"/>
              <a:t>Pandas</a:t>
            </a:r>
            <a:r>
              <a:rPr lang="zh-TW" altLang="zh-TW" sz="2400" dirty="0"/>
              <a:t>。該套件可運行於</a:t>
            </a:r>
            <a:r>
              <a:rPr lang="en-US" altLang="zh-TW" sz="2400" dirty="0"/>
              <a:t>Python 2.7+</a:t>
            </a:r>
            <a:r>
              <a:rPr lang="zh-TW" altLang="zh-TW" sz="2400" dirty="0"/>
              <a:t>及</a:t>
            </a:r>
            <a:r>
              <a:rPr lang="en-US" altLang="zh-TW" sz="2400" dirty="0"/>
              <a:t>Python 3.3+</a:t>
            </a:r>
            <a:r>
              <a:rPr lang="zh-TW" altLang="zh-TW" sz="2400" dirty="0"/>
              <a:t>的版本。</a:t>
            </a:r>
            <a:endParaRPr lang="zh-TW" altLang="en-US" sz="2400" dirty="0"/>
          </a:p>
        </p:txBody>
      </p:sp>
    </p:spTree>
    <p:extLst>
      <p:ext uri="{BB962C8B-B14F-4D97-AF65-F5344CB8AC3E}">
        <p14:creationId xmlns:p14="http://schemas.microsoft.com/office/powerpoint/2010/main" val="36375784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341312" indent="-277812">
              <a:lnSpc>
                <a:spcPct val="150000"/>
              </a:lnSpc>
              <a:buNone/>
            </a:pPr>
            <a:r>
              <a:rPr lang="en-US" altLang="zh-TW" dirty="0"/>
              <a:t>5-2-7</a:t>
            </a:r>
            <a:r>
              <a:rPr lang="zh-TW" altLang="en-US"/>
              <a:t>　</a:t>
            </a:r>
            <a:r>
              <a:rPr lang="zh-TW" altLang="zh-TW" smtClean="0"/>
              <a:t>爬蟲</a:t>
            </a:r>
            <a:endParaRPr lang="en-US" altLang="zh-TW" dirty="0" smtClean="0"/>
          </a:p>
          <a:p>
            <a:pPr lvl="2">
              <a:lnSpc>
                <a:spcPct val="150000"/>
              </a:lnSpc>
            </a:pPr>
            <a:r>
              <a:rPr lang="zh-TW" altLang="zh-TW" sz="2400" dirty="0" smtClean="0"/>
              <a:t>爬蟲</a:t>
            </a:r>
            <a:r>
              <a:rPr lang="zh-TW" altLang="zh-TW" sz="2400" dirty="0"/>
              <a:t>是一種能夠自動化抓取網頁並且儲存的工具</a:t>
            </a:r>
            <a:r>
              <a:rPr lang="zh-TW" altLang="en-US" sz="2400" dirty="0"/>
              <a:t>。</a:t>
            </a:r>
            <a:endParaRPr lang="en-US" altLang="zh-TW" sz="2400" dirty="0"/>
          </a:p>
          <a:p>
            <a:pPr lvl="2">
              <a:lnSpc>
                <a:spcPct val="150000"/>
              </a:lnSpc>
            </a:pPr>
            <a:r>
              <a:rPr lang="zh-TW" altLang="en-US" sz="2400" dirty="0"/>
              <a:t>爬蟲可以做到的事情很多，像是爬取文字，並且篩選出某些特定的文字範圍，而爬取到的圖片，可以是一張或是全部範圍之螢幕截圖。</a:t>
            </a:r>
            <a:endParaRPr lang="en-US" altLang="zh-TW" sz="2400" dirty="0"/>
          </a:p>
          <a:p>
            <a:pPr lvl="2">
              <a:lnSpc>
                <a:spcPct val="150000"/>
              </a:lnSpc>
            </a:pPr>
            <a:r>
              <a:rPr lang="zh-TW" altLang="zh-TW" sz="2400" dirty="0"/>
              <a:t>對於重複的動作，爬蟲能有效率地幫我們處理</a:t>
            </a:r>
            <a:r>
              <a:rPr lang="zh-TW" altLang="en-US" sz="2400" dirty="0"/>
              <a:t>。</a:t>
            </a:r>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243851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爬蟲的架構</a:t>
            </a:r>
            <a:endParaRPr lang="en-US" altLang="zh-TW" sz="2400" dirty="0">
              <a:solidFill>
                <a:srgbClr val="00B050"/>
              </a:solidFill>
            </a:endParaRPr>
          </a:p>
          <a:p>
            <a:pPr lvl="2">
              <a:lnSpc>
                <a:spcPct val="100000"/>
              </a:lnSpc>
            </a:pPr>
            <a:r>
              <a:rPr lang="en-US" altLang="zh-TW" sz="2400" dirty="0" smtClean="0"/>
              <a:t>URL</a:t>
            </a:r>
            <a:r>
              <a:rPr lang="zh-TW" altLang="en-US" sz="2400" dirty="0"/>
              <a:t>管理器：主要管理尚在等待爬取的網頁鏈結集合以及已經爬取過的網頁鏈結集合，將等待被爬取的網頁鏈結傳送至網頁下載器，以方便工作的進行。</a:t>
            </a:r>
          </a:p>
          <a:p>
            <a:pPr lvl="2">
              <a:lnSpc>
                <a:spcPct val="100000"/>
              </a:lnSpc>
            </a:pPr>
            <a:r>
              <a:rPr lang="zh-TW" altLang="en-US" sz="2400" dirty="0"/>
              <a:t>網頁下載器：依據</a:t>
            </a:r>
            <a:r>
              <a:rPr lang="en-US" altLang="zh-TW" sz="2400" dirty="0"/>
              <a:t>URL</a:t>
            </a:r>
            <a:r>
              <a:rPr lang="zh-TW" altLang="en-US" sz="2400" dirty="0"/>
              <a:t>管理器所提供的網頁鏈結來爬取其相對應的網頁，將擷取出的內容儲存成字串的形式，並將該資料傳送給網頁解析器以利後續的分析。</a:t>
            </a:r>
          </a:p>
          <a:p>
            <a:pPr lvl="2">
              <a:lnSpc>
                <a:spcPct val="100000"/>
              </a:lnSpc>
            </a:pPr>
            <a:r>
              <a:rPr lang="zh-TW" altLang="en-US" sz="2400" dirty="0"/>
              <a:t>網頁解析器：能夠解析出網頁中具有價值的數據，並且儲存下來，同時補充網頁鏈結到</a:t>
            </a:r>
            <a:r>
              <a:rPr lang="en-US" altLang="zh-TW" sz="2400" dirty="0"/>
              <a:t>URL</a:t>
            </a:r>
            <a:r>
              <a:rPr lang="zh-TW" altLang="en-US" sz="2400" dirty="0"/>
              <a:t>管理器中的等待爬取的網頁鏈結集合。</a:t>
            </a:r>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1194683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2463132"/>
            <a:ext cx="7200000" cy="259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圖片從彩色轉至</a:t>
            </a:r>
            <a:r>
              <a:rPr lang="en-US" altLang="zh-TW" sz="2400" dirty="0" err="1">
                <a:solidFill>
                  <a:srgbClr val="00B050"/>
                </a:solidFill>
              </a:rPr>
              <a:t>HSV</a:t>
            </a:r>
            <a:r>
              <a:rPr lang="zh-TW" altLang="zh-TW" sz="2400" dirty="0">
                <a:solidFill>
                  <a:srgbClr val="00B050"/>
                </a:solidFill>
              </a:rPr>
              <a:t>色彩格式</a:t>
            </a:r>
            <a:r>
              <a:rPr lang="en-US" altLang="zh-TW" sz="2400" dirty="0">
                <a:solidFill>
                  <a:srgbClr val="00B050"/>
                </a:solidFill>
              </a:rPr>
              <a:t>-1</a:t>
            </a:r>
          </a:p>
        </p:txBody>
      </p:sp>
    </p:spTree>
    <p:extLst>
      <p:ext uri="{BB962C8B-B14F-4D97-AF65-F5344CB8AC3E}">
        <p14:creationId xmlns:p14="http://schemas.microsoft.com/office/powerpoint/2010/main" val="5157076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爬蟲的工作原理</a:t>
            </a:r>
            <a:endParaRPr lang="en-US" altLang="zh-TW" sz="2400" dirty="0">
              <a:solidFill>
                <a:srgbClr val="00B050"/>
              </a:solidFill>
            </a:endParaRPr>
          </a:p>
          <a:p>
            <a:pPr marL="342900" lvl="2" indent="-342900">
              <a:lnSpc>
                <a:spcPct val="150000"/>
              </a:lnSpc>
              <a:spcBef>
                <a:spcPts val="80"/>
              </a:spcBef>
              <a:spcAft>
                <a:spcPct val="0"/>
              </a:spcAft>
            </a:pPr>
            <a:r>
              <a:rPr lang="zh-TW" altLang="zh-TW" sz="2400" dirty="0"/>
              <a:t>爬蟲會透過</a:t>
            </a:r>
            <a:r>
              <a:rPr lang="en-US" altLang="zh-TW" sz="2400" dirty="0"/>
              <a:t>URL</a:t>
            </a:r>
            <a:r>
              <a:rPr lang="zh-TW" altLang="zh-TW" sz="2400" dirty="0"/>
              <a:t>管理器，並根據等待爬取的集合判斷是否有等待被爬取的</a:t>
            </a:r>
            <a:r>
              <a:rPr lang="en-US" altLang="zh-TW" sz="2400" dirty="0"/>
              <a:t>URL</a:t>
            </a:r>
            <a:r>
              <a:rPr lang="zh-TW" altLang="zh-TW" sz="2400" dirty="0"/>
              <a:t>，如果其中有等待被爬行的</a:t>
            </a:r>
            <a:r>
              <a:rPr lang="en-US" altLang="zh-TW" sz="2400" dirty="0"/>
              <a:t>URL</a:t>
            </a:r>
            <a:r>
              <a:rPr lang="zh-TW" altLang="en-US" sz="2400" dirty="0"/>
              <a:t>。</a:t>
            </a:r>
            <a:endParaRPr lang="en-US" altLang="zh-TW" sz="2400" dirty="0"/>
          </a:p>
          <a:p>
            <a:pPr lvl="2">
              <a:lnSpc>
                <a:spcPct val="150000"/>
              </a:lnSpc>
            </a:pPr>
            <a:r>
              <a:rPr lang="en-US" altLang="zh-TW" sz="2400" dirty="0"/>
              <a:t>URL</a:t>
            </a:r>
            <a:r>
              <a:rPr lang="zh-TW" altLang="zh-TW" sz="2400" dirty="0"/>
              <a:t>管理器會透過程式通知並且進行傳遞給網頁下載器，以便進行下載</a:t>
            </a:r>
            <a:r>
              <a:rPr lang="en-US" altLang="zh-TW" sz="2400" dirty="0"/>
              <a:t>URL</a:t>
            </a:r>
            <a:r>
              <a:rPr lang="zh-TW" altLang="zh-TW" sz="2400" dirty="0"/>
              <a:t>內容的工作</a:t>
            </a:r>
            <a:r>
              <a:rPr lang="zh-TW" altLang="en-US" sz="2400" dirty="0"/>
              <a:t>。</a:t>
            </a:r>
            <a:endParaRPr lang="en-US" altLang="zh-TW" sz="2400" dirty="0"/>
          </a:p>
          <a:p>
            <a:pPr lvl="2">
              <a:lnSpc>
                <a:spcPct val="150000"/>
              </a:lnSpc>
            </a:pPr>
            <a:r>
              <a:rPr lang="zh-TW" altLang="zh-TW" sz="2400" dirty="0"/>
              <a:t>在該工作完成之時，網頁下載器亦會透過程式通知並且將擷取到的資料傳送至網頁解析器，使其能夠解析</a:t>
            </a:r>
            <a:r>
              <a:rPr lang="en-US" altLang="zh-TW" sz="2400" dirty="0"/>
              <a:t>URL</a:t>
            </a:r>
            <a:r>
              <a:rPr lang="zh-TW" altLang="zh-TW" sz="2400" dirty="0" smtClean="0"/>
              <a:t>內容</a:t>
            </a:r>
            <a:endParaRPr lang="en-US" altLang="zh-TW" sz="2400" dirty="0"/>
          </a:p>
          <a:p>
            <a:pPr lvl="2">
              <a:lnSpc>
                <a:spcPct val="150000"/>
              </a:lnSpc>
            </a:pPr>
            <a:r>
              <a:rPr lang="zh-TW" altLang="zh-TW" sz="2400" dirty="0"/>
              <a:t>最後將有價值的資料和新的待爬取</a:t>
            </a:r>
            <a:r>
              <a:rPr lang="en-US" altLang="zh-TW" sz="2400" dirty="0"/>
              <a:t>URL</a:t>
            </a:r>
            <a:r>
              <a:rPr lang="zh-TW" altLang="zh-TW" sz="2400" dirty="0"/>
              <a:t>列表傳遞至應用程式主體，並輸出或儲存有價值的訊息</a:t>
            </a:r>
            <a:r>
              <a:rPr lang="zh-TW" altLang="en-US" sz="2400" dirty="0"/>
              <a:t>。</a:t>
            </a:r>
          </a:p>
        </p:txBody>
      </p:sp>
    </p:spTree>
    <p:extLst>
      <p:ext uri="{BB962C8B-B14F-4D97-AF65-F5344CB8AC3E}">
        <p14:creationId xmlns:p14="http://schemas.microsoft.com/office/powerpoint/2010/main" val="1778411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元件介紹</a:t>
            </a:r>
            <a:endParaRPr lang="en-US" altLang="zh-TW" sz="2400" dirty="0">
              <a:solidFill>
                <a:srgbClr val="00B050"/>
              </a:solidFill>
            </a:endParaRPr>
          </a:p>
          <a:p>
            <a:pPr lvl="2">
              <a:lnSpc>
                <a:spcPct val="150000"/>
              </a:lnSpc>
            </a:pPr>
            <a:r>
              <a:rPr lang="zh-TW" altLang="zh-TW" sz="2400" dirty="0" smtClean="0"/>
              <a:t>使用</a:t>
            </a:r>
            <a:r>
              <a:rPr lang="zh-TW" altLang="zh-TW" sz="2400" dirty="0"/>
              <a:t>名為</a:t>
            </a:r>
            <a:r>
              <a:rPr lang="en-US" altLang="zh-TW" sz="2400" dirty="0"/>
              <a:t>Requests</a:t>
            </a:r>
            <a:r>
              <a:rPr lang="zh-TW" altLang="zh-TW" sz="2400" dirty="0"/>
              <a:t>的模組來建立合適的</a:t>
            </a:r>
            <a:r>
              <a:rPr lang="en-US" altLang="zh-TW" sz="2400" dirty="0"/>
              <a:t>HTTP</a:t>
            </a:r>
            <a:r>
              <a:rPr lang="zh-TW" altLang="zh-TW" sz="2400" dirty="0"/>
              <a:t>請求，並且透過</a:t>
            </a:r>
            <a:r>
              <a:rPr lang="en-US" altLang="zh-TW" sz="2400" dirty="0"/>
              <a:t>HTTP</a:t>
            </a:r>
            <a:r>
              <a:rPr lang="zh-TW" altLang="zh-TW" sz="2400" dirty="0"/>
              <a:t>的請求從網頁伺服器去擷取使用者所指定的網頁資料</a:t>
            </a:r>
            <a:endParaRPr lang="en-US" altLang="zh-TW" sz="2400" dirty="0"/>
          </a:p>
          <a:p>
            <a:pPr lvl="2">
              <a:lnSpc>
                <a:spcPct val="150000"/>
              </a:lnSpc>
            </a:pPr>
            <a:r>
              <a:rPr lang="en-US" altLang="zh-TW" sz="2400" dirty="0" err="1"/>
              <a:t>BeautifulSoup</a:t>
            </a:r>
            <a:r>
              <a:rPr lang="zh-TW" altLang="zh-TW" sz="2400" dirty="0"/>
              <a:t>是一個</a:t>
            </a:r>
            <a:r>
              <a:rPr lang="en-US" altLang="zh-TW" sz="2400" dirty="0"/>
              <a:t>Python</a:t>
            </a:r>
            <a:r>
              <a:rPr lang="zh-TW" altLang="zh-TW" sz="2400" dirty="0"/>
              <a:t>函式庫中的模組，其目的是為了可以讓使用者只需要撰寫少量的程式碼，就能夠快速的解析</a:t>
            </a:r>
            <a:r>
              <a:rPr lang="en-US" altLang="zh-TW" sz="2400" dirty="0"/>
              <a:t>HTML</a:t>
            </a:r>
            <a:r>
              <a:rPr lang="zh-TW" altLang="zh-TW" sz="2400" dirty="0"/>
              <a:t>的網頁架構，並且從中抓取出使用者所想要擷取的資料。</a:t>
            </a:r>
            <a:endParaRPr lang="zh-TW" altLang="en-US" sz="2400" dirty="0"/>
          </a:p>
        </p:txBody>
      </p:sp>
    </p:spTree>
    <p:extLst>
      <p:ext uri="{BB962C8B-B14F-4D97-AF65-F5344CB8AC3E}">
        <p14:creationId xmlns:p14="http://schemas.microsoft.com/office/powerpoint/2010/main" val="26758988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00000"/>
              </a:lnSpc>
            </a:pPr>
            <a:r>
              <a:rPr lang="zh-TW" altLang="zh-TW" sz="2400" dirty="0" smtClean="0"/>
              <a:t>步驟</a:t>
            </a:r>
            <a:r>
              <a:rPr lang="en-US" altLang="zh-TW" sz="2400" dirty="0"/>
              <a:t>1</a:t>
            </a:r>
            <a:r>
              <a:rPr lang="zh-TW" altLang="zh-TW" sz="2400" dirty="0"/>
              <a:t>：首先進入</a:t>
            </a:r>
            <a:r>
              <a:rPr lang="en-US" altLang="zh-TW" sz="2400" dirty="0"/>
              <a:t>PTT</a:t>
            </a:r>
            <a:r>
              <a:rPr lang="zh-TW" altLang="zh-TW" sz="2400" dirty="0"/>
              <a:t>網路論壇的</a:t>
            </a:r>
            <a:r>
              <a:rPr lang="en-US" altLang="zh-TW" sz="2400" dirty="0"/>
              <a:t>Movie</a:t>
            </a:r>
            <a:r>
              <a:rPr lang="zh-TW" altLang="zh-TW" sz="2400" dirty="0" smtClean="0"/>
              <a:t>板</a:t>
            </a:r>
            <a:endParaRPr lang="en-US" altLang="zh-TW" sz="2400" dirty="0" smtClean="0"/>
          </a:p>
          <a:p>
            <a:pPr marL="3175" lvl="2" indent="0">
              <a:lnSpc>
                <a:spcPct val="150000"/>
              </a:lnSpc>
              <a:buNone/>
            </a:pPr>
            <a:r>
              <a:rPr lang="zh-TW" altLang="en-US" sz="2000" dirty="0" smtClean="0"/>
              <a:t>    </a:t>
            </a:r>
            <a:r>
              <a:rPr lang="en-US" altLang="zh-TW" sz="2000" dirty="0" smtClean="0"/>
              <a:t>(</a:t>
            </a:r>
            <a:r>
              <a:rPr lang="zh-TW" altLang="zh-TW" sz="2000" dirty="0"/>
              <a:t>網址</a:t>
            </a:r>
            <a:r>
              <a:rPr lang="en-US" altLang="zh-TW" sz="2000" dirty="0"/>
              <a:t>: </a:t>
            </a:r>
            <a:r>
              <a:rPr lang="en-US" altLang="zh-TW" sz="2000" dirty="0">
                <a:hlinkClick r:id="rId2"/>
              </a:rPr>
              <a:t>https://www.ptt.cc/bbs/movie/index.html</a:t>
            </a:r>
            <a:r>
              <a:rPr lang="en-US" altLang="zh-TW" sz="2000" dirty="0"/>
              <a:t>)</a:t>
            </a:r>
          </a:p>
          <a:p>
            <a:pPr lvl="2">
              <a:lnSpc>
                <a:spcPct val="150000"/>
              </a:lnSpc>
            </a:pPr>
            <a:endParaRPr lang="en-US" altLang="zh-TW" sz="2400"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A45F2F44-3EB6-4FEB-A33A-D98BDB05F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446" y="1950720"/>
            <a:ext cx="2704508" cy="4085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12928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en-US" altLang="zh-TW" sz="2400" dirty="0" err="1" smtClean="0"/>
              <a:t>步驟</a:t>
            </a:r>
            <a:r>
              <a:rPr lang="en-US" altLang="zh-TW" sz="2400" dirty="0" err="1"/>
              <a:t>2：在Python中載入Requests以及BeautifulSoup模組</a:t>
            </a:r>
            <a:endParaRPr lang="en-US" altLang="zh-TW" sz="2400" dirty="0"/>
          </a:p>
          <a:p>
            <a:pPr lvl="2">
              <a:lnSpc>
                <a:spcPct val="150000"/>
              </a:lnSpc>
            </a:pPr>
            <a:endParaRPr lang="en-US" altLang="zh-TW" sz="2400" dirty="0"/>
          </a:p>
          <a:p>
            <a:pPr lvl="2">
              <a:lnSpc>
                <a:spcPct val="150000"/>
              </a:lnSpc>
            </a:pPr>
            <a:endParaRPr lang="en-US" altLang="zh-TW" sz="2400"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5643B7B1-D239-4291-B8E6-636E3151B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11" y="3108950"/>
            <a:ext cx="7200000" cy="900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59887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zh-TW" altLang="zh-TW" sz="2400" dirty="0" smtClean="0"/>
              <a:t>步驟</a:t>
            </a:r>
            <a:r>
              <a:rPr lang="en-US" altLang="zh-TW" sz="2400" dirty="0"/>
              <a:t>3</a:t>
            </a:r>
            <a:r>
              <a:rPr lang="zh-TW" altLang="zh-TW" sz="2400" dirty="0"/>
              <a:t>：加入兩個變數，</a:t>
            </a:r>
            <a:r>
              <a:rPr lang="en-US" altLang="zh-TW" sz="2400" dirty="0" err="1"/>
              <a:t>url</a:t>
            </a:r>
            <a:r>
              <a:rPr lang="zh-TW" altLang="zh-TW" sz="2400" dirty="0"/>
              <a:t>為網址，</a:t>
            </a:r>
            <a:r>
              <a:rPr lang="en-US" altLang="zh-TW" sz="2400" dirty="0"/>
              <a:t>headers</a:t>
            </a:r>
            <a:r>
              <a:rPr lang="zh-TW" altLang="zh-TW" sz="2400" dirty="0"/>
              <a:t>是使用者瀏覽器的相關資訊</a:t>
            </a:r>
            <a:r>
              <a:rPr lang="zh-TW" altLang="en-US" sz="2400" dirty="0"/>
              <a:t>。</a:t>
            </a:r>
          </a:p>
        </p:txBody>
      </p:sp>
      <p:sp>
        <p:nvSpPr>
          <p:cNvPr id="3" name="標題 2"/>
          <p:cNvSpPr>
            <a:spLocks noGrp="1"/>
          </p:cNvSpPr>
          <p:nvPr>
            <p:ph type="title"/>
          </p:nvPr>
        </p:nvSpPr>
        <p:spPr/>
        <p:txBody>
          <a:bodyPr/>
          <a:lstStyle/>
          <a:p>
            <a:endParaRPr lang="zh-TW" altLang="en-US" dirty="0"/>
          </a:p>
        </p:txBody>
      </p:sp>
      <p:pic>
        <p:nvPicPr>
          <p:cNvPr id="6" name="Picture 3">
            <a:extLst>
              <a:ext uri="{FF2B5EF4-FFF2-40B4-BE49-F238E27FC236}">
                <a16:creationId xmlns="" xmlns:a16="http://schemas.microsoft.com/office/drawing/2014/main" id="{7256A008-46F6-43FF-A1B5-AE62E57B8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651" y="3152706"/>
            <a:ext cx="7200000" cy="1221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621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zh-TW" altLang="zh-TW" sz="2400" dirty="0" smtClean="0"/>
              <a:t>步驟</a:t>
            </a:r>
            <a:r>
              <a:rPr lang="en-US" altLang="zh-TW" sz="2400" dirty="0"/>
              <a:t>4</a:t>
            </a:r>
            <a:r>
              <a:rPr lang="zh-TW" altLang="zh-TW" sz="2400" dirty="0"/>
              <a:t>：在該網頁點選滑鼠右鍵，選擇「檢查」，如圖</a:t>
            </a:r>
            <a:r>
              <a:rPr lang="en-US" altLang="zh-TW" sz="2400" dirty="0"/>
              <a:t>5-51</a:t>
            </a:r>
            <a:r>
              <a:rPr lang="zh-TW" altLang="zh-TW" sz="2400" dirty="0"/>
              <a:t>，便可以看到該網頁的</a:t>
            </a:r>
            <a:r>
              <a:rPr lang="en-US" altLang="zh-TW" sz="2400" dirty="0"/>
              <a:t>html</a:t>
            </a:r>
            <a:r>
              <a:rPr lang="zh-TW" altLang="zh-TW" sz="2400" dirty="0"/>
              <a:t>格式和內容，如圖</a:t>
            </a:r>
            <a:r>
              <a:rPr lang="en-US" altLang="zh-TW" sz="2400" dirty="0"/>
              <a:t>5-52</a:t>
            </a:r>
            <a:r>
              <a:rPr lang="zh-TW" altLang="zh-TW" sz="2400" dirty="0"/>
              <a:t>所示。</a:t>
            </a:r>
            <a:endParaRPr lang="zh-TW" altLang="en-US" sz="2400"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9DED0442-E3D6-4BC7-B8DF-8EA3554B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308" y="3188402"/>
            <a:ext cx="5117651" cy="321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3116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 name="Picture 2">
            <a:extLst>
              <a:ext uri="{FF2B5EF4-FFF2-40B4-BE49-F238E27FC236}">
                <a16:creationId xmlns="" xmlns:a16="http://schemas.microsoft.com/office/drawing/2014/main" id="{183B4D04-8844-4180-A224-094C9590F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425" y="1930400"/>
            <a:ext cx="4603954" cy="437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網頁的</a:t>
            </a:r>
            <a:r>
              <a:rPr lang="en-US" altLang="zh-TW" sz="2400" dirty="0">
                <a:solidFill>
                  <a:srgbClr val="00B050"/>
                </a:solidFill>
              </a:rPr>
              <a:t>html</a:t>
            </a:r>
            <a:r>
              <a:rPr lang="zh-TW" altLang="zh-TW" sz="2400" dirty="0">
                <a:solidFill>
                  <a:srgbClr val="00B050"/>
                </a:solidFill>
              </a:rPr>
              <a:t>格式和內容</a:t>
            </a:r>
            <a:endParaRPr lang="en-US" altLang="zh-TW" sz="2400" dirty="0">
              <a:solidFill>
                <a:srgbClr val="00B050"/>
              </a:solidFill>
            </a:endParaRPr>
          </a:p>
        </p:txBody>
      </p:sp>
    </p:spTree>
    <p:extLst>
      <p:ext uri="{BB962C8B-B14F-4D97-AF65-F5344CB8AC3E}">
        <p14:creationId xmlns:p14="http://schemas.microsoft.com/office/powerpoint/2010/main" val="1238127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zh-TW" altLang="zh-TW" sz="2400" dirty="0" smtClean="0"/>
              <a:t>步驟</a:t>
            </a:r>
            <a:r>
              <a:rPr lang="en-US" altLang="zh-TW" sz="2400" dirty="0"/>
              <a:t>5</a:t>
            </a:r>
            <a:r>
              <a:rPr lang="zh-TW" altLang="zh-TW" sz="2400" dirty="0"/>
              <a:t>：在圖</a:t>
            </a:r>
            <a:r>
              <a:rPr lang="en-US" altLang="zh-TW" sz="2400" dirty="0"/>
              <a:t>5-53</a:t>
            </a:r>
            <a:r>
              <a:rPr lang="zh-TW" altLang="zh-TW" sz="2400" dirty="0"/>
              <a:t>中，點選上方的「</a:t>
            </a:r>
            <a:r>
              <a:rPr lang="en-US" altLang="zh-TW" sz="2400" dirty="0"/>
              <a:t>Network</a:t>
            </a:r>
            <a:r>
              <a:rPr lang="zh-TW" altLang="zh-TW" sz="2400" dirty="0"/>
              <a:t>」選項、勾選左半部的「</a:t>
            </a:r>
            <a:r>
              <a:rPr lang="en-US" altLang="zh-TW" sz="2400" dirty="0"/>
              <a:t>index.html</a:t>
            </a:r>
            <a:r>
              <a:rPr lang="zh-TW" altLang="zh-TW" sz="2400" dirty="0"/>
              <a:t>」選項，可以在右半部的最下方找到「</a:t>
            </a:r>
            <a:r>
              <a:rPr lang="en-US" altLang="zh-TW" sz="2400" dirty="0"/>
              <a:t>user-agent</a:t>
            </a:r>
            <a:r>
              <a:rPr lang="zh-TW" altLang="zh-TW" sz="2400" dirty="0"/>
              <a:t>」，所包含的內容即是</a:t>
            </a:r>
            <a:r>
              <a:rPr lang="en-US" altLang="zh-TW" sz="2400" dirty="0"/>
              <a:t>headers</a:t>
            </a:r>
            <a:r>
              <a:rPr lang="zh-TW" altLang="zh-TW" sz="2400" dirty="0"/>
              <a:t>所需的資料。</a:t>
            </a:r>
            <a:endParaRPr lang="zh-TW" altLang="en-US" sz="2400"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951080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519" y="1952786"/>
            <a:ext cx="5394681" cy="447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51063"/>
            <a:ext cx="8264525" cy="5040312"/>
          </a:xfrm>
        </p:spPr>
        <p:txBody>
          <a:bodyPr/>
          <a:lstStyle/>
          <a:p>
            <a:pPr marL="0" indent="0">
              <a:lnSpc>
                <a:spcPct val="150000"/>
              </a:lnSpc>
              <a:buNone/>
            </a:pPr>
            <a:r>
              <a:rPr lang="en-US" altLang="zh-TW" sz="2400" dirty="0">
                <a:solidFill>
                  <a:srgbClr val="00B050"/>
                </a:solidFill>
              </a:rPr>
              <a:t>user-agent</a:t>
            </a:r>
            <a:r>
              <a:rPr lang="zh-TW" altLang="zh-TW" sz="2400" dirty="0">
                <a:solidFill>
                  <a:srgbClr val="00B050"/>
                </a:solidFill>
              </a:rPr>
              <a:t>的內容</a:t>
            </a:r>
            <a:endParaRPr lang="en-US" altLang="zh-TW" sz="2400" dirty="0">
              <a:solidFill>
                <a:srgbClr val="00B050"/>
              </a:solidFill>
            </a:endParaRPr>
          </a:p>
        </p:txBody>
      </p:sp>
    </p:spTree>
    <p:extLst>
      <p:ext uri="{BB962C8B-B14F-4D97-AF65-F5344CB8AC3E}">
        <p14:creationId xmlns:p14="http://schemas.microsoft.com/office/powerpoint/2010/main" val="3341726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zh-TW" altLang="zh-TW" sz="2400" dirty="0" smtClean="0"/>
              <a:t>步驟</a:t>
            </a:r>
            <a:r>
              <a:rPr lang="en-US" altLang="zh-TW" sz="2400" dirty="0"/>
              <a:t>6</a:t>
            </a:r>
            <a:r>
              <a:rPr lang="zh-TW" altLang="zh-TW" sz="2400" dirty="0"/>
              <a:t>：我們透過程式使用</a:t>
            </a:r>
            <a:r>
              <a:rPr lang="en-US" altLang="zh-TW" sz="2400" dirty="0" err="1"/>
              <a:t>request.get</a:t>
            </a:r>
            <a:r>
              <a:rPr lang="en-US" altLang="zh-TW" sz="2400" dirty="0"/>
              <a:t>()</a:t>
            </a:r>
            <a:r>
              <a:rPr lang="zh-TW" altLang="zh-TW" sz="2400" dirty="0"/>
              <a:t>函數取得網頁資料，並將網頁所回傳的資料放到變數</a:t>
            </a:r>
            <a:r>
              <a:rPr lang="en-US" altLang="zh-TW" sz="2400" dirty="0"/>
              <a:t>response</a:t>
            </a:r>
            <a:r>
              <a:rPr lang="zh-TW" altLang="zh-TW" sz="2400" dirty="0"/>
              <a:t>中，最後透過</a:t>
            </a:r>
            <a:r>
              <a:rPr lang="en-US" altLang="zh-TW" sz="2400" dirty="0" err="1"/>
              <a:t>response.text</a:t>
            </a:r>
            <a:r>
              <a:rPr lang="zh-TW" altLang="zh-TW" sz="2400" dirty="0"/>
              <a:t>來獲得內容，並且放到變數</a:t>
            </a:r>
            <a:r>
              <a:rPr lang="en-US" altLang="zh-TW" sz="2400" dirty="0" err="1"/>
              <a:t>input_html</a:t>
            </a:r>
            <a:r>
              <a:rPr lang="zh-TW" altLang="zh-TW" sz="2400" dirty="0"/>
              <a:t>中</a:t>
            </a:r>
            <a:r>
              <a:rPr lang="zh-TW" altLang="en-US" sz="2400" dirty="0"/>
              <a:t>。</a:t>
            </a:r>
            <a:endParaRPr lang="en-US" altLang="zh-TW" sz="2400" dirty="0"/>
          </a:p>
          <a:p>
            <a:pPr lvl="2">
              <a:lnSpc>
                <a:spcPct val="150000"/>
              </a:lnSpc>
            </a:pPr>
            <a:endParaRPr lang="en-US" altLang="zh-TW" sz="2400" dirty="0"/>
          </a:p>
          <a:p>
            <a:pPr lvl="2">
              <a:lnSpc>
                <a:spcPct val="150000"/>
              </a:lnSpc>
            </a:pPr>
            <a:endParaRPr lang="en-US" altLang="zh-TW" sz="2400" dirty="0"/>
          </a:p>
          <a:p>
            <a:pPr lvl="2">
              <a:lnSpc>
                <a:spcPct val="150000"/>
              </a:lnSpc>
            </a:pPr>
            <a:endParaRPr lang="en-US" altLang="zh-TW" sz="2400"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3E1189BB-A1F3-4FDC-AE1E-EAB1C04BD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477" y="3861594"/>
            <a:ext cx="7200000" cy="965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85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007"/>
          <a:stretch/>
        </p:blipFill>
        <p:spPr bwMode="auto">
          <a:xfrm>
            <a:off x="904999" y="1987227"/>
            <a:ext cx="3290483" cy="190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67"/>
          <a:stretch/>
        </p:blipFill>
        <p:spPr bwMode="auto">
          <a:xfrm>
            <a:off x="2539553" y="3893476"/>
            <a:ext cx="3501758" cy="245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301" b="38515"/>
          <a:stretch/>
        </p:blipFill>
        <p:spPr bwMode="auto">
          <a:xfrm>
            <a:off x="4442551" y="1987227"/>
            <a:ext cx="3501758" cy="190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圖片從彩色轉至</a:t>
            </a:r>
            <a:r>
              <a:rPr lang="en-US" altLang="zh-TW" sz="2400" dirty="0" err="1">
                <a:solidFill>
                  <a:srgbClr val="00B050"/>
                </a:solidFill>
              </a:rPr>
              <a:t>HSV</a:t>
            </a:r>
            <a:r>
              <a:rPr lang="zh-TW" altLang="zh-TW" sz="2400" dirty="0">
                <a:solidFill>
                  <a:srgbClr val="00B050"/>
                </a:solidFill>
              </a:rPr>
              <a:t>色彩格式</a:t>
            </a:r>
            <a:r>
              <a:rPr lang="en-US" altLang="zh-TW" sz="2400" dirty="0">
                <a:solidFill>
                  <a:srgbClr val="00B050"/>
                </a:solidFill>
              </a:rPr>
              <a:t>-2</a:t>
            </a:r>
          </a:p>
        </p:txBody>
      </p:sp>
    </p:spTree>
    <p:extLst>
      <p:ext uri="{BB962C8B-B14F-4D97-AF65-F5344CB8AC3E}">
        <p14:creationId xmlns:p14="http://schemas.microsoft.com/office/powerpoint/2010/main" val="3305272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Python</a:t>
            </a:r>
            <a:r>
              <a:rPr lang="zh-TW" altLang="zh-TW" sz="2400" dirty="0">
                <a:solidFill>
                  <a:srgbClr val="00B050"/>
                </a:solidFill>
              </a:rPr>
              <a:t>爬蟲</a:t>
            </a:r>
            <a:r>
              <a:rPr lang="zh-TW" altLang="en-US" sz="2400" dirty="0">
                <a:solidFill>
                  <a:srgbClr val="00B050"/>
                </a:solidFill>
              </a:rPr>
              <a:t>範例</a:t>
            </a:r>
            <a:endParaRPr lang="en-US" altLang="zh-TW" sz="2400" dirty="0">
              <a:solidFill>
                <a:srgbClr val="00B050"/>
              </a:solidFill>
            </a:endParaRPr>
          </a:p>
          <a:p>
            <a:pPr lvl="2">
              <a:lnSpc>
                <a:spcPct val="150000"/>
              </a:lnSpc>
            </a:pPr>
            <a:r>
              <a:rPr lang="zh-TW" altLang="en-US" sz="2400" dirty="0" smtClean="0"/>
              <a:t>步驟</a:t>
            </a:r>
            <a:r>
              <a:rPr lang="en-US" altLang="zh-TW" sz="2400" dirty="0"/>
              <a:t>7</a:t>
            </a:r>
            <a:r>
              <a:rPr lang="zh-TW" altLang="en-US" sz="2400" dirty="0"/>
              <a:t>：透過</a:t>
            </a:r>
            <a:r>
              <a:rPr lang="en-US" altLang="zh-TW" sz="2400" dirty="0" err="1"/>
              <a:t>BeautifulSoup</a:t>
            </a:r>
            <a:r>
              <a:rPr lang="zh-TW" altLang="en-US" sz="2400" dirty="0"/>
              <a:t>解析剛才所蒐集到的網頁資料，將</a:t>
            </a:r>
            <a:r>
              <a:rPr lang="en-US" altLang="zh-TW" sz="2400" dirty="0" err="1"/>
              <a:t>input_html</a:t>
            </a:r>
            <a:r>
              <a:rPr lang="zh-TW" altLang="en-US" sz="2400" dirty="0"/>
              <a:t>當作</a:t>
            </a:r>
            <a:r>
              <a:rPr lang="en-US" altLang="zh-TW" sz="2400" dirty="0" err="1"/>
              <a:t>BeautifulSoup</a:t>
            </a:r>
            <a:r>
              <a:rPr lang="zh-TW" altLang="en-US" sz="2400" dirty="0"/>
              <a:t>的輸入參數，並且放到變數</a:t>
            </a:r>
            <a:r>
              <a:rPr lang="en-US" altLang="zh-TW" sz="2400" dirty="0"/>
              <a:t>soup</a:t>
            </a:r>
            <a:r>
              <a:rPr lang="zh-TW" altLang="en-US" sz="2400" dirty="0"/>
              <a:t>，然後使用</a:t>
            </a:r>
            <a:r>
              <a:rPr lang="en-US" altLang="zh-TW" sz="2400" dirty="0" err="1"/>
              <a:t>soup.select</a:t>
            </a:r>
            <a:r>
              <a:rPr lang="en-US" altLang="zh-TW" sz="2400" dirty="0"/>
              <a:t>()</a:t>
            </a:r>
            <a:r>
              <a:rPr lang="zh-TW" altLang="en-US" sz="2400" dirty="0"/>
              <a:t>得到指定抓取的資料。</a:t>
            </a:r>
          </a:p>
        </p:txBody>
      </p:sp>
      <p:sp>
        <p:nvSpPr>
          <p:cNvPr id="3" name="標題 2"/>
          <p:cNvSpPr>
            <a:spLocks noGrp="1"/>
          </p:cNvSpPr>
          <p:nvPr>
            <p:ph type="title"/>
          </p:nvPr>
        </p:nvSpPr>
        <p:spPr/>
        <p:txBody>
          <a:bodyPr/>
          <a:lstStyle/>
          <a:p>
            <a:endParaRPr lang="zh-TW" altLang="en-US" dirty="0"/>
          </a:p>
        </p:txBody>
      </p:sp>
      <p:pic>
        <p:nvPicPr>
          <p:cNvPr id="6" name="Picture 3">
            <a:extLst>
              <a:ext uri="{FF2B5EF4-FFF2-40B4-BE49-F238E27FC236}">
                <a16:creationId xmlns="" xmlns:a16="http://schemas.microsoft.com/office/drawing/2014/main" id="{8AB4949A-0510-4185-B5E5-4EACD0B45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4024713"/>
            <a:ext cx="7200000" cy="941221"/>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980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66" y="2098419"/>
            <a:ext cx="7657867" cy="4167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爬蟲抓取的內容</a:t>
            </a:r>
            <a:endParaRPr lang="en-US" altLang="zh-TW" sz="2400" dirty="0">
              <a:solidFill>
                <a:srgbClr val="00B050"/>
              </a:solidFill>
            </a:endParaRPr>
          </a:p>
        </p:txBody>
      </p:sp>
    </p:spTree>
    <p:extLst>
      <p:ext uri="{BB962C8B-B14F-4D97-AF65-F5344CB8AC3E}">
        <p14:creationId xmlns:p14="http://schemas.microsoft.com/office/powerpoint/2010/main" val="43613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8" y="2217253"/>
            <a:ext cx="7200000" cy="284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完整的網路爬蟲程式碼</a:t>
            </a:r>
            <a:endParaRPr lang="en-US" altLang="zh-TW" sz="2400" dirty="0">
              <a:solidFill>
                <a:srgbClr val="00B050"/>
              </a:solidFill>
            </a:endParaRPr>
          </a:p>
        </p:txBody>
      </p:sp>
    </p:spTree>
    <p:extLst>
      <p:ext uri="{BB962C8B-B14F-4D97-AF65-F5344CB8AC3E}">
        <p14:creationId xmlns:p14="http://schemas.microsoft.com/office/powerpoint/2010/main" val="24288407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zh-TW" sz="2400" dirty="0">
                <a:solidFill>
                  <a:srgbClr val="00B050"/>
                </a:solidFill>
              </a:rPr>
              <a:t>安裝</a:t>
            </a:r>
            <a:endParaRPr lang="en-US" altLang="zh-TW" sz="2400" dirty="0">
              <a:solidFill>
                <a:srgbClr val="00B050"/>
              </a:solidFill>
            </a:endParaRPr>
          </a:p>
          <a:p>
            <a:pPr lvl="2">
              <a:lnSpc>
                <a:spcPct val="150000"/>
              </a:lnSpc>
            </a:pPr>
            <a:r>
              <a:rPr lang="en-US" altLang="zh-TW" sz="2400" dirty="0" smtClean="0"/>
              <a:t>Request</a:t>
            </a:r>
            <a:r>
              <a:rPr lang="zh-TW" altLang="zh-TW" sz="2400" dirty="0"/>
              <a:t>安裝：於</a:t>
            </a:r>
            <a:r>
              <a:rPr lang="en-US" altLang="zh-TW" sz="2400" dirty="0"/>
              <a:t>CMD</a:t>
            </a:r>
            <a:r>
              <a:rPr lang="zh-TW" altLang="zh-TW" sz="2400" dirty="0"/>
              <a:t>中鍵入</a:t>
            </a:r>
            <a:r>
              <a:rPr lang="en-US" altLang="zh-TW" sz="2400" dirty="0"/>
              <a:t>pip install requests</a:t>
            </a:r>
            <a:r>
              <a:rPr lang="zh-TW" altLang="zh-TW" sz="2400" dirty="0"/>
              <a:t>。</a:t>
            </a:r>
          </a:p>
          <a:p>
            <a:pPr lvl="2">
              <a:lnSpc>
                <a:spcPct val="150000"/>
              </a:lnSpc>
            </a:pPr>
            <a:r>
              <a:rPr lang="en-US" altLang="zh-TW" sz="2400" dirty="0" err="1"/>
              <a:t>BeautifulSoup</a:t>
            </a:r>
            <a:r>
              <a:rPr lang="zh-TW" altLang="zh-TW" sz="2400" dirty="0"/>
              <a:t>安裝：於</a:t>
            </a:r>
            <a:r>
              <a:rPr lang="en-US" altLang="zh-TW" sz="2400" dirty="0"/>
              <a:t>CMD</a:t>
            </a:r>
            <a:r>
              <a:rPr lang="zh-TW" altLang="zh-TW" sz="2400" dirty="0"/>
              <a:t>中鍵入</a:t>
            </a:r>
            <a:r>
              <a:rPr lang="en-US" altLang="zh-TW" sz="2400" dirty="0"/>
              <a:t>pip install </a:t>
            </a:r>
            <a:r>
              <a:rPr lang="en-US" altLang="zh-TW" sz="2400" dirty="0" err="1" smtClean="0"/>
              <a:t>beautifulsoup4</a:t>
            </a:r>
            <a:endParaRPr lang="zh-TW" altLang="zh-TW" sz="2400" dirty="0"/>
          </a:p>
        </p:txBody>
      </p:sp>
    </p:spTree>
    <p:extLst>
      <p:ext uri="{BB962C8B-B14F-4D97-AF65-F5344CB8AC3E}">
        <p14:creationId xmlns:p14="http://schemas.microsoft.com/office/powerpoint/2010/main" val="435384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978" y="2480411"/>
            <a:ext cx="4747461" cy="3081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圖片從彩色轉至</a:t>
            </a:r>
            <a:r>
              <a:rPr lang="en-US" altLang="zh-TW" sz="2400" dirty="0" err="1">
                <a:solidFill>
                  <a:srgbClr val="00B050"/>
                </a:solidFill>
              </a:rPr>
              <a:t>HSV</a:t>
            </a:r>
            <a:r>
              <a:rPr lang="zh-TW" altLang="zh-TW" sz="2400" dirty="0">
                <a:solidFill>
                  <a:srgbClr val="00B050"/>
                </a:solidFill>
              </a:rPr>
              <a:t>色彩格式</a:t>
            </a:r>
            <a:r>
              <a:rPr lang="en-US" altLang="zh-TW" sz="2400" dirty="0">
                <a:solidFill>
                  <a:srgbClr val="00B050"/>
                </a:solidFill>
              </a:rPr>
              <a:t>-3</a:t>
            </a:r>
          </a:p>
        </p:txBody>
      </p:sp>
    </p:spTree>
    <p:extLst>
      <p:ext uri="{BB962C8B-B14F-4D97-AF65-F5344CB8AC3E}">
        <p14:creationId xmlns:p14="http://schemas.microsoft.com/office/powerpoint/2010/main" val="27390368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832" y="1909046"/>
            <a:ext cx="6635014" cy="444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圖片的移動</a:t>
            </a:r>
            <a:r>
              <a:rPr lang="en-US" altLang="zh-TW" sz="2400" dirty="0">
                <a:solidFill>
                  <a:srgbClr val="00B050"/>
                </a:solidFill>
              </a:rPr>
              <a:t>-1</a:t>
            </a:r>
          </a:p>
        </p:txBody>
      </p:sp>
    </p:spTree>
    <p:extLst>
      <p:ext uri="{BB962C8B-B14F-4D97-AF65-F5344CB8AC3E}">
        <p14:creationId xmlns:p14="http://schemas.microsoft.com/office/powerpoint/2010/main" val="32209683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565" y="2224390"/>
            <a:ext cx="5094171" cy="3190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圖片的移動</a:t>
            </a:r>
            <a:r>
              <a:rPr lang="en-US" altLang="zh-TW" sz="2400" dirty="0">
                <a:solidFill>
                  <a:srgbClr val="00B050"/>
                </a:solidFill>
              </a:rPr>
              <a:t>-2</a:t>
            </a:r>
          </a:p>
        </p:txBody>
      </p:sp>
    </p:spTree>
    <p:extLst>
      <p:ext uri="{BB962C8B-B14F-4D97-AF65-F5344CB8AC3E}">
        <p14:creationId xmlns:p14="http://schemas.microsoft.com/office/powerpoint/2010/main" val="765534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67" y="2147904"/>
            <a:ext cx="7200000" cy="308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圖片的旋轉</a:t>
            </a:r>
            <a:r>
              <a:rPr lang="en-US" altLang="zh-TW" sz="2400" dirty="0">
                <a:solidFill>
                  <a:srgbClr val="00B050"/>
                </a:solidFill>
              </a:rPr>
              <a:t>-1</a:t>
            </a:r>
          </a:p>
        </p:txBody>
      </p:sp>
    </p:spTree>
    <p:extLst>
      <p:ext uri="{BB962C8B-B14F-4D97-AF65-F5344CB8AC3E}">
        <p14:creationId xmlns:p14="http://schemas.microsoft.com/office/powerpoint/2010/main" val="4237900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a:t>5-1</a:t>
            </a:r>
            <a:r>
              <a:rPr lang="zh-TW" altLang="en-US" b="1" dirty="0"/>
              <a:t>　</a:t>
            </a:r>
            <a:r>
              <a:rPr lang="zh-TW" altLang="en-US" dirty="0"/>
              <a:t>人工智慧實務應用</a:t>
            </a:r>
            <a:r>
              <a:rPr lang="en-US" altLang="zh-TW" dirty="0"/>
              <a:t>-</a:t>
            </a:r>
            <a:r>
              <a:rPr lang="zh-TW" altLang="en-US" dirty="0"/>
              <a:t>電腦視覺</a:t>
            </a:r>
            <a:endParaRPr lang="zh-TW" altLang="en-US" dirty="0">
              <a:latin typeface="+mj-lt"/>
            </a:endParaRPr>
          </a:p>
        </p:txBody>
      </p:sp>
      <p:sp>
        <p:nvSpPr>
          <p:cNvPr id="4" name="內容版面配置區 1"/>
          <p:cNvSpPr>
            <a:spLocks noGrp="1"/>
          </p:cNvSpPr>
          <p:nvPr>
            <p:ph idx="1"/>
          </p:nvPr>
        </p:nvSpPr>
        <p:spPr/>
        <p:txBody>
          <a:bodyPr/>
          <a:lstStyle/>
          <a:p>
            <a:pPr>
              <a:lnSpc>
                <a:spcPct val="150000"/>
              </a:lnSpc>
              <a:buNone/>
            </a:pPr>
            <a:r>
              <a:rPr lang="en-US" altLang="zh-TW" dirty="0"/>
              <a:t>5-1-1</a:t>
            </a:r>
            <a:r>
              <a:rPr lang="zh-TW" altLang="en-US" dirty="0"/>
              <a:t>　</a:t>
            </a:r>
            <a:r>
              <a:rPr lang="en-US" altLang="zh-TW" dirty="0"/>
              <a:t>OpenCV</a:t>
            </a:r>
          </a:p>
          <a:p>
            <a:pPr>
              <a:lnSpc>
                <a:spcPct val="150000"/>
              </a:lnSpc>
              <a:buNone/>
            </a:pPr>
            <a:r>
              <a:rPr lang="en-US" altLang="zh-TW" dirty="0"/>
              <a:t>5-1-2</a:t>
            </a:r>
            <a:r>
              <a:rPr lang="zh-TW" altLang="zh-TW" dirty="0"/>
              <a:t>　</a:t>
            </a:r>
            <a:r>
              <a:rPr lang="en-US" altLang="zh-TW" dirty="0" err="1"/>
              <a:t>OpenPose</a:t>
            </a:r>
            <a:endParaRPr lang="zh-TW" altLang="zh-TW" dirty="0"/>
          </a:p>
          <a:p>
            <a:pPr>
              <a:lnSpc>
                <a:spcPct val="150000"/>
              </a:lnSpc>
              <a:buNone/>
            </a:pPr>
            <a:r>
              <a:rPr lang="en-US" altLang="zh-TW" dirty="0"/>
              <a:t>5-1-3</a:t>
            </a:r>
            <a:r>
              <a:rPr lang="zh-TW" altLang="zh-TW" dirty="0"/>
              <a:t>　</a:t>
            </a:r>
            <a:r>
              <a:rPr lang="en-US" altLang="zh-TW" dirty="0"/>
              <a:t>YOLO</a:t>
            </a:r>
            <a:endParaRPr lang="zh-TW" altLang="zh-TW" dirty="0"/>
          </a:p>
        </p:txBody>
      </p:sp>
    </p:spTree>
    <p:extLst>
      <p:ext uri="{BB962C8B-B14F-4D97-AF65-F5344CB8AC3E}">
        <p14:creationId xmlns:p14="http://schemas.microsoft.com/office/powerpoint/2010/main" val="2222273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356" y="2087659"/>
            <a:ext cx="6634113" cy="408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圖片的旋轉</a:t>
            </a:r>
            <a:r>
              <a:rPr lang="en-US" altLang="zh-TW" sz="2400" dirty="0">
                <a:solidFill>
                  <a:srgbClr val="00B050"/>
                </a:solidFill>
              </a:rPr>
              <a:t>-2</a:t>
            </a:r>
          </a:p>
        </p:txBody>
      </p:sp>
    </p:spTree>
    <p:extLst>
      <p:ext uri="{BB962C8B-B14F-4D97-AF65-F5344CB8AC3E}">
        <p14:creationId xmlns:p14="http://schemas.microsoft.com/office/powerpoint/2010/main" val="5156296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pPr marL="63500" algn="just" defTabSz="257175">
              <a:lnSpc>
                <a:spcPct val="150000"/>
              </a:lnSpc>
              <a:spcBef>
                <a:spcPts val="80"/>
              </a:spcBef>
              <a:tabLst>
                <a:tab pos="757238" algn="l"/>
                <a:tab pos="8072438" algn="r"/>
              </a:tabLst>
            </a:pPr>
            <a:endParaRPr lang="zh-TW" altLang="en-US" sz="2800" dirty="0">
              <a:solidFill>
                <a:srgbClr val="4346BD"/>
              </a:solidFill>
              <a:latin typeface="+mn-lt"/>
              <a:ea typeface="+mn-ea"/>
              <a:cs typeface="+mn-cs"/>
            </a:endParaRPr>
          </a:p>
        </p:txBody>
      </p:sp>
      <p:sp>
        <p:nvSpPr>
          <p:cNvPr id="2" name="內容版面配置區 1">
            <a:extLst>
              <a:ext uri="{FF2B5EF4-FFF2-40B4-BE49-F238E27FC236}">
                <a16:creationId xmlns="" xmlns:a16="http://schemas.microsoft.com/office/drawing/2014/main" id="{141B4746-67DF-4D64-BBD7-698286E80A9C}"/>
              </a:ext>
            </a:extLst>
          </p:cNvPr>
          <p:cNvSpPr>
            <a:spLocks noGrp="1"/>
          </p:cNvSpPr>
          <p:nvPr>
            <p:ph idx="1"/>
          </p:nvPr>
        </p:nvSpPr>
        <p:spPr/>
        <p:txBody>
          <a:bodyPr/>
          <a:lstStyle/>
          <a:p>
            <a:pPr marL="341312" indent="-277812">
              <a:lnSpc>
                <a:spcPct val="150000"/>
              </a:lnSpc>
              <a:buNone/>
            </a:pPr>
            <a:r>
              <a:rPr lang="en-US" altLang="zh-TW" dirty="0">
                <a:solidFill>
                  <a:srgbClr val="4346BD"/>
                </a:solidFill>
              </a:rPr>
              <a:t>5-1-2</a:t>
            </a:r>
            <a:r>
              <a:rPr lang="zh-TW" altLang="en-US" dirty="0">
                <a:solidFill>
                  <a:srgbClr val="4346BD"/>
                </a:solidFill>
              </a:rPr>
              <a:t>　</a:t>
            </a:r>
            <a:r>
              <a:rPr lang="en-US" altLang="zh-TW" dirty="0" err="1">
                <a:solidFill>
                  <a:srgbClr val="4346BD"/>
                </a:solidFill>
              </a:rPr>
              <a:t>OpenPose</a:t>
            </a:r>
            <a:endParaRPr kumimoji="1" lang="en-US" altLang="zh-TW" dirty="0" smtClean="0"/>
          </a:p>
          <a:p>
            <a:pPr marL="355600" lvl="2" indent="-352425">
              <a:lnSpc>
                <a:spcPct val="150000"/>
              </a:lnSpc>
            </a:pPr>
            <a:r>
              <a:rPr kumimoji="1" lang="zh-TW" altLang="en-US" sz="2400" dirty="0" smtClean="0">
                <a:cs typeface="+mn-cs"/>
              </a:rPr>
              <a:t>美國</a:t>
            </a:r>
            <a:r>
              <a:rPr kumimoji="1" lang="zh-TW" altLang="en-US" sz="2400" dirty="0">
                <a:cs typeface="+mn-cs"/>
              </a:rPr>
              <a:t>卡耐基梅隆大學</a:t>
            </a:r>
            <a:r>
              <a:rPr kumimoji="1" lang="en-US" altLang="zh-TW" sz="2400" dirty="0">
                <a:cs typeface="+mn-cs"/>
              </a:rPr>
              <a:t>(</a:t>
            </a:r>
            <a:r>
              <a:rPr kumimoji="1" lang="en-US" altLang="zh-TW" sz="2400" dirty="0" smtClean="0">
                <a:cs typeface="+mn-cs"/>
              </a:rPr>
              <a:t>CMU)</a:t>
            </a:r>
            <a:r>
              <a:rPr kumimoji="1" lang="zh-TW" altLang="en-US" sz="2400" dirty="0" smtClean="0">
                <a:cs typeface="+mn-cs"/>
              </a:rPr>
              <a:t>。</a:t>
            </a:r>
            <a:endParaRPr kumimoji="1" lang="en-US" altLang="zh-TW" sz="2400" dirty="0">
              <a:cs typeface="+mn-cs"/>
            </a:endParaRPr>
          </a:p>
          <a:p>
            <a:pPr marL="355600" lvl="2" indent="-352425">
              <a:lnSpc>
                <a:spcPct val="150000"/>
              </a:lnSpc>
            </a:pPr>
            <a:r>
              <a:rPr kumimoji="1" lang="zh-TW" altLang="en-US" sz="2400" dirty="0">
                <a:cs typeface="+mn-cs"/>
              </a:rPr>
              <a:t>監督式卷積神經</a:t>
            </a:r>
            <a:r>
              <a:rPr kumimoji="1" lang="zh-TW" altLang="en-US" sz="2400" dirty="0" smtClean="0">
                <a:cs typeface="+mn-cs"/>
              </a:rPr>
              <a:t>網路。</a:t>
            </a:r>
            <a:endParaRPr kumimoji="1" lang="zh-TW" altLang="en-US" sz="2400" dirty="0">
              <a:cs typeface="+mn-cs"/>
            </a:endParaRPr>
          </a:p>
          <a:p>
            <a:pPr marL="355600" lvl="2" indent="-352425">
              <a:lnSpc>
                <a:spcPct val="150000"/>
              </a:lnSpc>
            </a:pPr>
            <a:r>
              <a:rPr kumimoji="1" lang="zh-TW" altLang="en-US" sz="2400" dirty="0">
                <a:cs typeface="+mn-cs"/>
              </a:rPr>
              <a:t>以</a:t>
            </a:r>
            <a:r>
              <a:rPr kumimoji="1" lang="en-US" altLang="zh-TW" sz="2400" dirty="0">
                <a:cs typeface="+mn-cs"/>
              </a:rPr>
              <a:t>Caffe </a:t>
            </a:r>
            <a:r>
              <a:rPr kumimoji="1" lang="zh-TW" altLang="en-US" sz="2400" dirty="0">
                <a:cs typeface="+mn-cs"/>
              </a:rPr>
              <a:t>為框架開發的開源</a:t>
            </a:r>
            <a:r>
              <a:rPr kumimoji="1" lang="zh-TW" altLang="en-US" sz="2400" dirty="0" smtClean="0">
                <a:cs typeface="+mn-cs"/>
              </a:rPr>
              <a:t>庫。</a:t>
            </a:r>
            <a:endParaRPr kumimoji="1" lang="en-US" altLang="zh-TW" sz="2400" dirty="0">
              <a:cs typeface="+mn-cs"/>
            </a:endParaRPr>
          </a:p>
        </p:txBody>
      </p:sp>
    </p:spTree>
    <p:extLst>
      <p:ext uri="{BB962C8B-B14F-4D97-AF65-F5344CB8AC3E}">
        <p14:creationId xmlns:p14="http://schemas.microsoft.com/office/powerpoint/2010/main" val="22505562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fontScale="92500" lnSpcReduction="10000"/>
          </a:bodyPr>
          <a:lstStyle/>
          <a:p>
            <a:pPr marL="63500" indent="0">
              <a:lnSpc>
                <a:spcPct val="160000"/>
              </a:lnSpc>
              <a:buNone/>
            </a:pPr>
            <a:r>
              <a:rPr lang="en-US" altLang="zh-TW" sz="2600" dirty="0" err="1">
                <a:solidFill>
                  <a:srgbClr val="00B050"/>
                </a:solidFill>
              </a:rPr>
              <a:t>OpenPose</a:t>
            </a:r>
            <a:r>
              <a:rPr lang="zh-TW" altLang="en-US" sz="2600" dirty="0">
                <a:solidFill>
                  <a:srgbClr val="00B050"/>
                </a:solidFill>
              </a:rPr>
              <a:t>特色</a:t>
            </a:r>
            <a:endParaRPr lang="en-US" altLang="zh-TW" sz="2600" dirty="0">
              <a:solidFill>
                <a:srgbClr val="00B050"/>
              </a:solidFill>
            </a:endParaRPr>
          </a:p>
          <a:p>
            <a:pPr marL="355600" lvl="2" indent="-352425">
              <a:lnSpc>
                <a:spcPct val="160000"/>
              </a:lnSpc>
            </a:pPr>
            <a:r>
              <a:rPr kumimoji="1" lang="zh-TW" altLang="zh-TW" sz="2400" dirty="0" smtClean="0">
                <a:cs typeface="+mn-cs"/>
              </a:rPr>
              <a:t>基於</a:t>
            </a:r>
            <a:r>
              <a:rPr kumimoji="1" lang="zh-TW" altLang="zh-TW" sz="2400" dirty="0">
                <a:cs typeface="+mn-cs"/>
              </a:rPr>
              <a:t>深度學習的即時多人動作</a:t>
            </a:r>
            <a:r>
              <a:rPr kumimoji="1" lang="zh-TW" altLang="zh-TW" sz="2400" dirty="0" smtClean="0">
                <a:cs typeface="+mn-cs"/>
              </a:rPr>
              <a:t>識別</a:t>
            </a:r>
            <a:r>
              <a:rPr kumimoji="1" lang="zh-TW" altLang="en-US" sz="2400" dirty="0" smtClean="0">
                <a:cs typeface="+mn-cs"/>
              </a:rPr>
              <a:t>。</a:t>
            </a:r>
            <a:endParaRPr kumimoji="1" lang="en-US" altLang="zh-TW" sz="2400" dirty="0">
              <a:cs typeface="+mn-cs"/>
            </a:endParaRPr>
          </a:p>
          <a:p>
            <a:pPr marL="355600" lvl="2" indent="-352425">
              <a:lnSpc>
                <a:spcPct val="160000"/>
              </a:lnSpc>
            </a:pPr>
            <a:r>
              <a:rPr kumimoji="1" lang="zh-TW" altLang="zh-TW" sz="2400" dirty="0">
                <a:cs typeface="+mn-cs"/>
              </a:rPr>
              <a:t>在體育健身方面可以偵測運動員的動作是否</a:t>
            </a:r>
            <a:r>
              <a:rPr kumimoji="1" lang="zh-TW" altLang="zh-TW" sz="2400" dirty="0" smtClean="0">
                <a:cs typeface="+mn-cs"/>
              </a:rPr>
              <a:t>標準</a:t>
            </a:r>
            <a:r>
              <a:rPr kumimoji="1" lang="zh-TW" altLang="en-US" sz="2400" dirty="0" smtClean="0">
                <a:cs typeface="+mn-cs"/>
              </a:rPr>
              <a:t>。</a:t>
            </a:r>
            <a:endParaRPr kumimoji="1" lang="en-US" altLang="zh-TW" sz="2400" dirty="0">
              <a:cs typeface="+mn-cs"/>
            </a:endParaRPr>
          </a:p>
          <a:p>
            <a:pPr marL="355600" lvl="2" indent="-352425">
              <a:lnSpc>
                <a:spcPct val="160000"/>
              </a:lnSpc>
            </a:pPr>
            <a:r>
              <a:rPr kumimoji="1" lang="zh-TW" altLang="zh-TW" sz="2400" dirty="0">
                <a:cs typeface="+mn-cs"/>
              </a:rPr>
              <a:t>在動作採集方面，可以偵測並蒐集各種動作的影像，像是舞蹈、體操、交通指揮的手勢</a:t>
            </a:r>
            <a:r>
              <a:rPr kumimoji="1" lang="zh-TW" altLang="zh-TW" sz="2400" dirty="0" smtClean="0">
                <a:cs typeface="+mn-cs"/>
              </a:rPr>
              <a:t>等</a:t>
            </a:r>
            <a:r>
              <a:rPr kumimoji="1" lang="zh-TW" altLang="en-US" sz="2400" dirty="0" smtClean="0">
                <a:cs typeface="+mn-cs"/>
              </a:rPr>
              <a:t>。</a:t>
            </a:r>
            <a:endParaRPr kumimoji="1" lang="en-US" altLang="zh-TW" sz="2400" dirty="0">
              <a:cs typeface="+mn-cs"/>
            </a:endParaRPr>
          </a:p>
          <a:p>
            <a:pPr marL="355600" lvl="2" indent="-352425">
              <a:lnSpc>
                <a:spcPct val="160000"/>
              </a:lnSpc>
            </a:pPr>
            <a:r>
              <a:rPr kumimoji="1" lang="zh-TW" altLang="zh-TW" sz="2400" dirty="0">
                <a:cs typeface="+mn-cs"/>
              </a:rPr>
              <a:t>在居家照護方面，可以即時監測老人家是否摔倒、走路的情況</a:t>
            </a:r>
            <a:r>
              <a:rPr kumimoji="1" lang="zh-TW" altLang="zh-TW" sz="2400" dirty="0" smtClean="0">
                <a:cs typeface="+mn-cs"/>
              </a:rPr>
              <a:t>等</a:t>
            </a:r>
            <a:r>
              <a:rPr kumimoji="1" lang="zh-TW" altLang="en-US" sz="2400" dirty="0" smtClean="0">
                <a:cs typeface="+mn-cs"/>
              </a:rPr>
              <a:t>。</a:t>
            </a:r>
            <a:endParaRPr kumimoji="1" lang="en-US" altLang="zh-TW" sz="2400" dirty="0">
              <a:cs typeface="+mn-cs"/>
            </a:endParaRPr>
          </a:p>
          <a:p>
            <a:pPr marL="355600" lvl="2" indent="-352425">
              <a:lnSpc>
                <a:spcPct val="160000"/>
              </a:lnSpc>
            </a:pPr>
            <a:r>
              <a:rPr kumimoji="1" lang="zh-TW" altLang="zh-TW" sz="2400" dirty="0">
                <a:cs typeface="+mn-cs"/>
              </a:rPr>
              <a:t>在表情監測方面，可以偵測嘴巴開合、眉毛彎曲、眼睛等，藉此知道人類的喜怒哀樂各個</a:t>
            </a:r>
            <a:r>
              <a:rPr kumimoji="1" lang="zh-TW" altLang="zh-TW" sz="2400" dirty="0" smtClean="0">
                <a:cs typeface="+mn-cs"/>
              </a:rPr>
              <a:t>表情</a:t>
            </a:r>
            <a:r>
              <a:rPr kumimoji="1" lang="zh-TW" altLang="en-US" sz="2400" dirty="0" smtClean="0">
                <a:cs typeface="+mn-cs"/>
              </a:rPr>
              <a:t>。</a:t>
            </a:r>
            <a:endParaRPr kumimoji="1" lang="zh-TW" altLang="en-US" sz="2400" dirty="0">
              <a:cs typeface="+mn-cs"/>
            </a:endParaRP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5281223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lstStyle/>
          <a:p>
            <a:pPr marL="63500" indent="0">
              <a:lnSpc>
                <a:spcPct val="150000"/>
              </a:lnSpc>
              <a:buNone/>
            </a:pPr>
            <a:r>
              <a:rPr lang="en-US" altLang="zh-TW" sz="2400" dirty="0" err="1">
                <a:solidFill>
                  <a:srgbClr val="00B050"/>
                </a:solidFill>
              </a:rPr>
              <a:t>OpenPose</a:t>
            </a:r>
            <a:r>
              <a:rPr lang="zh-TW" altLang="en-US" sz="2400" dirty="0">
                <a:solidFill>
                  <a:srgbClr val="00B050"/>
                </a:solidFill>
              </a:rPr>
              <a:t>功能簡介</a:t>
            </a:r>
            <a:endParaRPr lang="en-US" altLang="zh-TW" sz="2400" dirty="0">
              <a:solidFill>
                <a:srgbClr val="00B050"/>
              </a:solidFill>
            </a:endParaRPr>
          </a:p>
          <a:p>
            <a:pPr>
              <a:lnSpc>
                <a:spcPct val="150000"/>
              </a:lnSpc>
            </a:pP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影像中偵測人體的各個部位或是人體的動作。</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以</a:t>
            </a:r>
            <a:r>
              <a:rPr kumimoji="1" lang="en-US" altLang="zh-TW" sz="2400" b="0" dirty="0">
                <a:solidFill>
                  <a:schemeClr val="tx1"/>
                </a:solidFill>
                <a:latin typeface="Times New Roman" pitchFamily="18" charset="0"/>
                <a:ea typeface="標楷體" pitchFamily="65" charset="-120"/>
              </a:rPr>
              <a:t>3D </a:t>
            </a:r>
            <a:r>
              <a:rPr kumimoji="1" lang="zh-TW" altLang="en-US" sz="2400" b="0" dirty="0">
                <a:solidFill>
                  <a:schemeClr val="tx1"/>
                </a:solidFill>
                <a:latin typeface="Times New Roman" pitchFamily="18" charset="0"/>
                <a:ea typeface="標楷體" pitchFamily="65" charset="-120"/>
              </a:rPr>
              <a:t>彩色火柴人的形式呈現人體的軀幹。</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具有</a:t>
            </a:r>
            <a:r>
              <a:rPr kumimoji="1" lang="en-US" altLang="zh-TW" sz="2400" b="0" dirty="0">
                <a:solidFill>
                  <a:schemeClr val="tx1"/>
                </a:solidFill>
                <a:latin typeface="Times New Roman" pitchFamily="18" charset="0"/>
                <a:ea typeface="標楷體" pitchFamily="65" charset="-120"/>
              </a:rPr>
              <a:t>15</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18</a:t>
            </a:r>
            <a:r>
              <a:rPr kumimoji="1" lang="zh-TW" altLang="en-US" sz="2400" b="0" dirty="0">
                <a:solidFill>
                  <a:schemeClr val="tx1"/>
                </a:solidFill>
                <a:latin typeface="Times New Roman" pitchFamily="18" charset="0"/>
                <a:ea typeface="標楷體" pitchFamily="65" charset="-120"/>
              </a:rPr>
              <a:t>或</a:t>
            </a:r>
            <a:r>
              <a:rPr kumimoji="1" lang="en-US" altLang="zh-TW" sz="2400" b="0" dirty="0">
                <a:solidFill>
                  <a:schemeClr val="tx1"/>
                </a:solidFill>
                <a:latin typeface="Times New Roman" pitchFamily="18" charset="0"/>
                <a:ea typeface="標楷體" pitchFamily="65" charset="-120"/>
              </a:rPr>
              <a:t>25</a:t>
            </a:r>
            <a:r>
              <a:rPr kumimoji="1" lang="zh-TW" altLang="en-US" sz="2400" b="0" dirty="0">
                <a:solidFill>
                  <a:schemeClr val="tx1"/>
                </a:solidFill>
                <a:latin typeface="Times New Roman" pitchFamily="18" charset="0"/>
                <a:ea typeface="標楷體" pitchFamily="65" charset="-120"/>
              </a:rPr>
              <a:t>個身體</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腳部的識別關鍵點、雙手各有</a:t>
            </a:r>
            <a:r>
              <a:rPr kumimoji="1" lang="en-US" altLang="zh-TW" sz="2400" b="0" dirty="0">
                <a:solidFill>
                  <a:schemeClr val="tx1"/>
                </a:solidFill>
                <a:latin typeface="Times New Roman" pitchFamily="18" charset="0"/>
                <a:ea typeface="標楷體" pitchFamily="65" charset="-120"/>
              </a:rPr>
              <a:t>21</a:t>
            </a:r>
            <a:r>
              <a:rPr kumimoji="1" lang="zh-TW" altLang="en-US" sz="2400" b="0" dirty="0">
                <a:solidFill>
                  <a:schemeClr val="tx1"/>
                </a:solidFill>
                <a:latin typeface="Times New Roman" pitchFamily="18" charset="0"/>
                <a:ea typeface="標楷體" pitchFamily="65" charset="-120"/>
              </a:rPr>
              <a:t>個手部識別關鍵點和</a:t>
            </a:r>
            <a:r>
              <a:rPr kumimoji="1" lang="en-US" altLang="zh-TW" sz="2400" b="0" dirty="0">
                <a:solidFill>
                  <a:schemeClr val="tx1"/>
                </a:solidFill>
                <a:latin typeface="Times New Roman" pitchFamily="18" charset="0"/>
                <a:ea typeface="標楷體" pitchFamily="65" charset="-120"/>
              </a:rPr>
              <a:t>70</a:t>
            </a:r>
            <a:r>
              <a:rPr kumimoji="1" lang="zh-TW" altLang="en-US" sz="2400" b="0" dirty="0">
                <a:solidFill>
                  <a:schemeClr val="tx1"/>
                </a:solidFill>
                <a:latin typeface="Times New Roman" pitchFamily="18" charset="0"/>
                <a:ea typeface="標楷體" pitchFamily="65" charset="-120"/>
              </a:rPr>
              <a:t>個臉部的識別關鍵點。</a:t>
            </a: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4313363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a:xfrm>
            <a:off x="179389" y="1341438"/>
            <a:ext cx="8444847" cy="5040312"/>
          </a:xfrm>
        </p:spPr>
        <p:txBody>
          <a:bodyPr>
            <a:normAutofit fontScale="92500"/>
          </a:bodyPr>
          <a:lstStyle/>
          <a:p>
            <a:pPr marL="63500" indent="0">
              <a:lnSpc>
                <a:spcPct val="150000"/>
              </a:lnSpc>
              <a:buNone/>
            </a:pPr>
            <a:r>
              <a:rPr lang="zh-TW" altLang="en-US" sz="2600" dirty="0">
                <a:solidFill>
                  <a:srgbClr val="00B050"/>
                </a:solidFill>
              </a:rPr>
              <a:t>安裝</a:t>
            </a:r>
            <a:endParaRPr lang="en-US" altLang="zh-TW" sz="2600" dirty="0">
              <a:solidFill>
                <a:srgbClr val="00B050"/>
              </a:solidFill>
            </a:endParaRPr>
          </a:p>
          <a:p>
            <a:pPr>
              <a:lnSpc>
                <a:spcPct val="150000"/>
              </a:lnSpc>
            </a:pPr>
            <a:r>
              <a:rPr kumimoji="1" lang="zh-TW" altLang="zh-TW" sz="2400" b="0" dirty="0" smtClean="0">
                <a:solidFill>
                  <a:schemeClr val="tx1"/>
                </a:solidFill>
                <a:latin typeface="Times New Roman" pitchFamily="18" charset="0"/>
                <a:ea typeface="標楷體" pitchFamily="65" charset="-120"/>
              </a:rPr>
              <a:t>使用</a:t>
            </a:r>
            <a:r>
              <a:rPr kumimoji="1" lang="en-US" altLang="zh-TW" sz="2400" b="0" dirty="0" err="1" smtClean="0">
                <a:solidFill>
                  <a:schemeClr val="tx1"/>
                </a:solidFill>
                <a:latin typeface="Times New Roman" pitchFamily="18" charset="0"/>
                <a:ea typeface="標楷體" pitchFamily="65" charset="-120"/>
              </a:rPr>
              <a:t>Ananconda</a:t>
            </a:r>
            <a:r>
              <a:rPr kumimoji="1" lang="zh-TW" altLang="zh-TW" sz="2400" b="0" dirty="0" smtClean="0">
                <a:solidFill>
                  <a:schemeClr val="tx1"/>
                </a:solidFill>
                <a:latin typeface="Times New Roman" pitchFamily="18" charset="0"/>
                <a:ea typeface="標楷體" pitchFamily="65" charset="-120"/>
              </a:rPr>
              <a:t>下的</a:t>
            </a:r>
            <a:r>
              <a:rPr kumimoji="1" lang="en-US" altLang="zh-TW" sz="2400" b="0" dirty="0" err="1" smtClean="0">
                <a:solidFill>
                  <a:schemeClr val="tx1"/>
                </a:solidFill>
                <a:latin typeface="Times New Roman" pitchFamily="18" charset="0"/>
                <a:ea typeface="標楷體" pitchFamily="65" charset="-120"/>
              </a:rPr>
              <a:t>OpenCV</a:t>
            </a:r>
            <a:r>
              <a:rPr kumimoji="1" lang="en-US" altLang="zh-TW" sz="2400" b="0" dirty="0" smtClean="0">
                <a:solidFill>
                  <a:schemeClr val="tx1"/>
                </a:solidFill>
                <a:latin typeface="Times New Roman" pitchFamily="18" charset="0"/>
                <a:ea typeface="標楷體" pitchFamily="65" charset="-120"/>
              </a:rPr>
              <a:t> 4.5</a:t>
            </a:r>
            <a:r>
              <a:rPr kumimoji="1" lang="zh-TW" altLang="zh-TW" sz="2400" b="0" dirty="0" smtClean="0">
                <a:solidFill>
                  <a:schemeClr val="tx1"/>
                </a:solidFill>
                <a:latin typeface="Times New Roman" pitchFamily="18" charset="0"/>
                <a:ea typeface="標楷體" pitchFamily="65" charset="-120"/>
              </a:rPr>
              <a:t>環境下安裝，首先到</a:t>
            </a:r>
            <a:r>
              <a:rPr kumimoji="1" lang="en-US" altLang="zh-TW" sz="2400" b="0" dirty="0" err="1" smtClean="0">
                <a:solidFill>
                  <a:schemeClr val="tx1"/>
                </a:solidFill>
                <a:latin typeface="Times New Roman" pitchFamily="18" charset="0"/>
                <a:ea typeface="標楷體" pitchFamily="65" charset="-120"/>
              </a:rPr>
              <a:t>OpenPose</a:t>
            </a:r>
            <a:r>
              <a:rPr kumimoji="1" lang="zh-TW" altLang="zh-TW" sz="2400" b="0" dirty="0" smtClean="0">
                <a:solidFill>
                  <a:schemeClr val="tx1"/>
                </a:solidFill>
                <a:latin typeface="Times New Roman" pitchFamily="18" charset="0"/>
                <a:ea typeface="標楷體" pitchFamily="65" charset="-120"/>
              </a:rPr>
              <a:t>的</a:t>
            </a:r>
            <a:r>
              <a:rPr kumimoji="1" lang="en-US" altLang="zh-TW" sz="2400" b="0" dirty="0" err="1" smtClean="0">
                <a:solidFill>
                  <a:schemeClr val="tx1"/>
                </a:solidFill>
                <a:latin typeface="Times New Roman" pitchFamily="18" charset="0"/>
                <a:ea typeface="標楷體" pitchFamily="65" charset="-120"/>
              </a:rPr>
              <a:t>Github</a:t>
            </a:r>
            <a:r>
              <a:rPr kumimoji="1" lang="zh-TW" altLang="zh-TW" sz="2400" b="0" dirty="0" smtClean="0">
                <a:solidFill>
                  <a:schemeClr val="tx1"/>
                </a:solidFill>
                <a:latin typeface="Times New Roman" pitchFamily="18" charset="0"/>
                <a:ea typeface="標楷體" pitchFamily="65" charset="-120"/>
              </a:rPr>
              <a:t>網址</a:t>
            </a:r>
          </a:p>
          <a:p>
            <a:pPr lvl="1" algn="l">
              <a:lnSpc>
                <a:spcPct val="150000"/>
              </a:lnSpc>
            </a:pPr>
            <a:r>
              <a:rPr lang="en-US" altLang="zh-TW" sz="2200" dirty="0" smtClean="0">
                <a:cs typeface="+mn-cs"/>
                <a:hlinkClick r:id="rId2"/>
              </a:rPr>
              <a:t>https</a:t>
            </a:r>
            <a:r>
              <a:rPr lang="en-US" altLang="zh-TW" sz="2200" dirty="0">
                <a:cs typeface="+mn-cs"/>
                <a:hlinkClick r:id="rId2"/>
              </a:rPr>
              <a:t>://</a:t>
            </a:r>
            <a:r>
              <a:rPr lang="en-US" altLang="zh-TW" sz="2200" dirty="0" err="1" smtClean="0">
                <a:cs typeface="+mn-cs"/>
                <a:hlinkClick r:id="rId2"/>
              </a:rPr>
              <a:t>github.com</a:t>
            </a:r>
            <a:r>
              <a:rPr lang="en-US" altLang="zh-TW" sz="2200" dirty="0" smtClean="0">
                <a:cs typeface="+mn-cs"/>
                <a:hlinkClick r:id="rId2"/>
              </a:rPr>
              <a:t>/CMU-Perceptual-Computing-Lab/</a:t>
            </a:r>
            <a:r>
              <a:rPr lang="en-US" altLang="zh-TW" sz="2200" dirty="0" err="1" smtClean="0">
                <a:cs typeface="+mn-cs"/>
                <a:hlinkClick r:id="rId2"/>
              </a:rPr>
              <a:t>openpose</a:t>
            </a:r>
            <a:endParaRPr lang="en-US" altLang="zh-TW" sz="2200" dirty="0">
              <a:cs typeface="+mn-cs"/>
            </a:endParaRPr>
          </a:p>
          <a:p>
            <a:pPr algn="l"/>
            <a:endParaRPr kumimoji="1" lang="en-US" altLang="zh-TW" sz="2400" b="0" dirty="0" smtClean="0">
              <a:solidFill>
                <a:schemeClr val="tx1"/>
              </a:solidFill>
              <a:latin typeface="Times New Roman" pitchFamily="18" charset="0"/>
              <a:ea typeface="標楷體" pitchFamily="65" charset="-120"/>
            </a:endParaRPr>
          </a:p>
          <a:p>
            <a:pPr algn="l">
              <a:lnSpc>
                <a:spcPct val="150000"/>
              </a:lnSpc>
            </a:pPr>
            <a:r>
              <a:rPr kumimoji="1" lang="zh-TW" altLang="zh-TW" sz="2400" b="0" dirty="0" smtClean="0">
                <a:solidFill>
                  <a:schemeClr val="tx1"/>
                </a:solidFill>
                <a:latin typeface="Times New Roman" pitchFamily="18" charset="0"/>
                <a:ea typeface="標楷體" pitchFamily="65" charset="-120"/>
              </a:rPr>
              <a:t>下載</a:t>
            </a:r>
            <a:r>
              <a:rPr kumimoji="1" lang="zh-TW" altLang="zh-TW" sz="2400" b="0" dirty="0">
                <a:solidFill>
                  <a:schemeClr val="tx1"/>
                </a:solidFill>
                <a:latin typeface="Times New Roman" pitchFamily="18" charset="0"/>
                <a:ea typeface="標楷體" pitchFamily="65" charset="-120"/>
              </a:rPr>
              <a:t>神經網路模型</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prototxt</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和模型權重</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caffemodel</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，步驟</a:t>
            </a:r>
            <a:r>
              <a:rPr kumimoji="1" lang="zh-TW" altLang="zh-TW" sz="2400" b="0" dirty="0" smtClean="0">
                <a:solidFill>
                  <a:schemeClr val="tx1"/>
                </a:solidFill>
                <a:latin typeface="Times New Roman" pitchFamily="18" charset="0"/>
                <a:ea typeface="標楷體" pitchFamily="65" charset="-120"/>
              </a:rPr>
              <a:t>如下</a:t>
            </a:r>
            <a:endParaRPr kumimoji="1" lang="zh-TW" altLang="zh-TW" sz="2400" b="0" dirty="0">
              <a:solidFill>
                <a:schemeClr val="tx1"/>
              </a:solidFill>
              <a:latin typeface="Times New Roman" pitchFamily="18" charset="0"/>
              <a:ea typeface="標楷體" pitchFamily="65" charset="-120"/>
            </a:endParaRPr>
          </a:p>
          <a:p>
            <a:pPr marL="796925" lvl="2" indent="-514350">
              <a:lnSpc>
                <a:spcPct val="150000"/>
              </a:lnSpc>
              <a:buFont typeface="+mj-lt"/>
              <a:buAutoNum type="arabicPeriod"/>
            </a:pPr>
            <a:r>
              <a:rPr lang="zh-TW" altLang="zh-TW" sz="2200" dirty="0"/>
              <a:t>在網站下點選</a:t>
            </a:r>
            <a:r>
              <a:rPr lang="en-US" altLang="zh-TW" sz="2200" dirty="0"/>
              <a:t>Code</a:t>
            </a:r>
            <a:r>
              <a:rPr lang="zh-TW" altLang="zh-TW" sz="2200" dirty="0"/>
              <a:t>後，點擊「</a:t>
            </a:r>
            <a:r>
              <a:rPr lang="en-US" altLang="zh-TW" sz="2200" dirty="0"/>
              <a:t>Download ZIP</a:t>
            </a:r>
            <a:r>
              <a:rPr lang="zh-TW" altLang="zh-TW" sz="2200" dirty="0"/>
              <a:t>」進行下載，然後解壓縮，如圖</a:t>
            </a:r>
            <a:r>
              <a:rPr lang="en-US" altLang="zh-TW" sz="2200" dirty="0"/>
              <a:t>5-13</a:t>
            </a:r>
            <a:r>
              <a:rPr lang="zh-TW" altLang="zh-TW" sz="2200" dirty="0"/>
              <a:t>所示。</a:t>
            </a:r>
          </a:p>
          <a:p>
            <a:pPr marL="796925" lvl="2" indent="-514350">
              <a:lnSpc>
                <a:spcPct val="150000"/>
              </a:lnSpc>
              <a:buFont typeface="+mj-lt"/>
              <a:buAutoNum type="arabicPeriod"/>
            </a:pPr>
            <a:r>
              <a:rPr lang="zh-TW" altLang="zh-TW" sz="2200" dirty="0"/>
              <a:t>在解壓縮後的</a:t>
            </a:r>
            <a:r>
              <a:rPr lang="en-US" altLang="zh-TW" sz="2200" dirty="0" err="1"/>
              <a:t>openpose</a:t>
            </a:r>
            <a:r>
              <a:rPr lang="zh-TW" altLang="zh-TW" sz="2200" dirty="0"/>
              <a:t>資料夾中的</a:t>
            </a:r>
            <a:r>
              <a:rPr lang="en-US" altLang="zh-TW" sz="2200" dirty="0"/>
              <a:t>models</a:t>
            </a:r>
            <a:r>
              <a:rPr lang="zh-TW" altLang="zh-TW" sz="2200" dirty="0"/>
              <a:t>資料夾，點擊</a:t>
            </a:r>
            <a:r>
              <a:rPr lang="en-US" altLang="zh-TW" sz="2200" dirty="0"/>
              <a:t>getModels.bat</a:t>
            </a:r>
            <a:r>
              <a:rPr lang="zh-TW" altLang="zh-TW" sz="2200" dirty="0"/>
              <a:t>進行下載模型權重，如圖</a:t>
            </a:r>
            <a:r>
              <a:rPr lang="en-US" altLang="zh-TW" sz="2200" dirty="0"/>
              <a:t>5-14</a:t>
            </a:r>
            <a:r>
              <a:rPr lang="zh-TW" altLang="zh-TW" sz="2200" dirty="0"/>
              <a:t>所示。</a:t>
            </a:r>
            <a:endParaRPr lang="zh-TW" altLang="en-US" sz="2200"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2189502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434" y="2106191"/>
            <a:ext cx="5992528" cy="419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Github</a:t>
            </a:r>
            <a:r>
              <a:rPr lang="zh-TW" altLang="zh-TW" sz="2400" dirty="0">
                <a:solidFill>
                  <a:srgbClr val="00B050"/>
                </a:solidFill>
              </a:rPr>
              <a:t>下載神經網路模型和模型權重</a:t>
            </a:r>
            <a:endParaRPr lang="en-US" altLang="zh-TW" sz="2400" dirty="0">
              <a:solidFill>
                <a:srgbClr val="00B050"/>
              </a:solidFill>
            </a:endParaRPr>
          </a:p>
        </p:txBody>
      </p:sp>
    </p:spTree>
    <p:extLst>
      <p:ext uri="{BB962C8B-B14F-4D97-AF65-F5344CB8AC3E}">
        <p14:creationId xmlns:p14="http://schemas.microsoft.com/office/powerpoint/2010/main" val="939036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539" y="1927416"/>
            <a:ext cx="5246539" cy="4564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執行</a:t>
            </a:r>
            <a:r>
              <a:rPr lang="en-US" altLang="zh-TW" sz="2400" dirty="0" err="1">
                <a:solidFill>
                  <a:srgbClr val="00B050"/>
                </a:solidFill>
              </a:rPr>
              <a:t>getModels.bat</a:t>
            </a:r>
            <a:r>
              <a:rPr lang="zh-TW" altLang="zh-TW" sz="2400" dirty="0">
                <a:solidFill>
                  <a:srgbClr val="00B050"/>
                </a:solidFill>
              </a:rPr>
              <a:t>，下載權重</a:t>
            </a:r>
            <a:endParaRPr lang="en-US" altLang="zh-TW" sz="2400" dirty="0">
              <a:solidFill>
                <a:srgbClr val="00B050"/>
              </a:solidFill>
            </a:endParaRPr>
          </a:p>
        </p:txBody>
      </p:sp>
    </p:spTree>
    <p:extLst>
      <p:ext uri="{BB962C8B-B14F-4D97-AF65-F5344CB8AC3E}">
        <p14:creationId xmlns:p14="http://schemas.microsoft.com/office/powerpoint/2010/main" val="1018745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63500" indent="0">
              <a:lnSpc>
                <a:spcPct val="150000"/>
              </a:lnSpc>
              <a:buNone/>
            </a:pPr>
            <a:r>
              <a:rPr lang="zh-TW" altLang="zh-TW" sz="2400" dirty="0">
                <a:solidFill>
                  <a:srgbClr val="00B050"/>
                </a:solidFill>
              </a:rPr>
              <a:t>實作範例</a:t>
            </a:r>
            <a:endParaRPr lang="en-US" altLang="zh-TW" sz="2400" dirty="0">
              <a:solidFill>
                <a:srgbClr val="00B050"/>
              </a:solidFill>
            </a:endParaRPr>
          </a:p>
          <a:p>
            <a:pPr marL="355600" lvl="2" indent="-352425">
              <a:lnSpc>
                <a:spcPct val="150000"/>
              </a:lnSpc>
            </a:pPr>
            <a:r>
              <a:rPr lang="zh-TW" altLang="zh-TW" sz="2400" kern="1200" spc="-200" dirty="0" smtClean="0"/>
              <a:t>此</a:t>
            </a:r>
            <a:r>
              <a:rPr lang="zh-TW" altLang="zh-TW" sz="2400" kern="1200" spc="-200" dirty="0"/>
              <a:t>範例實作手勢偵測，首先在</a:t>
            </a:r>
            <a:r>
              <a:rPr lang="en-US" altLang="zh-TW" sz="2400" kern="1200" spc="-100" dirty="0" err="1"/>
              <a:t>openpose</a:t>
            </a:r>
            <a:r>
              <a:rPr lang="en-US" altLang="zh-TW" sz="2400" kern="1200" spc="-100" dirty="0"/>
              <a:t>-master/models/hand</a:t>
            </a:r>
            <a:r>
              <a:rPr lang="zh-TW" altLang="zh-TW" sz="2400" kern="1200" spc="-200" dirty="0"/>
              <a:t>資料夾裡</a:t>
            </a:r>
            <a:r>
              <a:rPr lang="zh-TW" altLang="zh-TW" sz="2400" kern="1200" spc="-200" dirty="0" smtClean="0"/>
              <a:t>，將</a:t>
            </a:r>
            <a:r>
              <a:rPr lang="zh-TW" altLang="zh-TW" sz="2400" kern="1200" spc="-200" dirty="0"/>
              <a:t>手勢模型</a:t>
            </a:r>
            <a:r>
              <a:rPr lang="en-US" altLang="zh-TW" sz="2400" kern="1200" spc="-100" dirty="0" err="1"/>
              <a:t>pose_deploy.prototxt</a:t>
            </a:r>
            <a:r>
              <a:rPr lang="zh-TW" altLang="zh-TW" sz="2400" kern="1200" spc="-200" dirty="0"/>
              <a:t>和權重</a:t>
            </a:r>
            <a:r>
              <a:rPr lang="en-US" altLang="zh-TW" sz="2400" kern="1200" spc="-100" dirty="0"/>
              <a:t>pose_iter_102000.caffemodel</a:t>
            </a:r>
            <a:r>
              <a:rPr lang="zh-TW" altLang="zh-TW" sz="2400" kern="1200" spc="-200" dirty="0"/>
              <a:t>檔案複製到目前程式的工作目錄</a:t>
            </a:r>
            <a:r>
              <a:rPr lang="zh-TW" altLang="zh-TW" sz="2400" kern="1200" spc="-200" dirty="0" smtClean="0"/>
              <a:t>下</a:t>
            </a:r>
            <a:endParaRPr lang="en-US" altLang="zh-TW" sz="2400" kern="1200" spc="-200" dirty="0"/>
          </a:p>
          <a:p>
            <a:pPr marL="355600" lvl="2" indent="-352425">
              <a:lnSpc>
                <a:spcPct val="150000"/>
              </a:lnSpc>
            </a:pPr>
            <a:r>
              <a:rPr lang="zh-TW" altLang="zh-TW" sz="2400" dirty="0"/>
              <a:t>手勢範例圖檔可從下列的網址中獲取：</a:t>
            </a:r>
          </a:p>
          <a:p>
            <a:pPr marL="355600" lvl="1" indent="-352425" algn="l">
              <a:lnSpc>
                <a:spcPct val="150000"/>
              </a:lnSpc>
            </a:pPr>
            <a:r>
              <a:rPr lang="en-US" altLang="zh-TW" sz="2200" dirty="0">
                <a:solidFill>
                  <a:srgbClr val="0070C0"/>
                </a:solidFill>
                <a:cs typeface="+mn-cs"/>
                <a:hlinkClick r:id="rId2"/>
              </a:rPr>
              <a:t>https://</a:t>
            </a:r>
            <a:r>
              <a:rPr lang="en-US" altLang="zh-TW" sz="2200" dirty="0" err="1" smtClean="0">
                <a:solidFill>
                  <a:srgbClr val="0070C0"/>
                </a:solidFill>
                <a:cs typeface="+mn-cs"/>
                <a:hlinkClick r:id="rId2"/>
              </a:rPr>
              <a:t>raw.githubusercontent.com</a:t>
            </a:r>
            <a:r>
              <a:rPr lang="en-US" altLang="zh-TW" sz="2200" dirty="0" smtClean="0">
                <a:solidFill>
                  <a:srgbClr val="0070C0"/>
                </a:solidFill>
                <a:cs typeface="+mn-cs"/>
                <a:hlinkClick r:id="rId2"/>
              </a:rPr>
              <a:t>/</a:t>
            </a:r>
            <a:r>
              <a:rPr lang="en-US" altLang="zh-TW" sz="2200" dirty="0" err="1" smtClean="0">
                <a:solidFill>
                  <a:srgbClr val="0070C0"/>
                </a:solidFill>
                <a:cs typeface="+mn-cs"/>
                <a:hlinkClick r:id="rId2"/>
              </a:rPr>
              <a:t>spmallick</a:t>
            </a:r>
            <a:r>
              <a:rPr lang="en-US" altLang="zh-TW" sz="2200" dirty="0" smtClean="0">
                <a:solidFill>
                  <a:srgbClr val="0070C0"/>
                </a:solidFill>
                <a:cs typeface="+mn-cs"/>
                <a:hlinkClick r:id="rId2"/>
              </a:rPr>
              <a:t>/</a:t>
            </a:r>
            <a:r>
              <a:rPr lang="en-US" altLang="zh-TW" sz="2200" dirty="0" err="1" smtClean="0">
                <a:solidFill>
                  <a:srgbClr val="0070C0"/>
                </a:solidFill>
                <a:cs typeface="+mn-cs"/>
                <a:hlinkClick r:id="rId2"/>
              </a:rPr>
              <a:t>learnopencv</a:t>
            </a:r>
            <a:r>
              <a:rPr lang="en-US" altLang="zh-TW" sz="2200" dirty="0" smtClean="0">
                <a:solidFill>
                  <a:srgbClr val="0070C0"/>
                </a:solidFill>
                <a:cs typeface="+mn-cs"/>
                <a:hlinkClick r:id="rId2"/>
              </a:rPr>
              <a:t>/master/</a:t>
            </a:r>
            <a:r>
              <a:rPr lang="en-US" altLang="zh-TW" sz="2200" dirty="0" err="1" smtClean="0">
                <a:solidFill>
                  <a:srgbClr val="0070C0"/>
                </a:solidFill>
                <a:cs typeface="+mn-cs"/>
                <a:hlinkClick r:id="rId2"/>
              </a:rPr>
              <a:t>HandPose</a:t>
            </a:r>
            <a:r>
              <a:rPr lang="en-US" altLang="zh-TW" sz="2200" dirty="0" smtClean="0">
                <a:solidFill>
                  <a:srgbClr val="0070C0"/>
                </a:solidFill>
                <a:cs typeface="+mn-cs"/>
                <a:hlinkClick r:id="rId2"/>
              </a:rPr>
              <a:t>/right-</a:t>
            </a:r>
            <a:r>
              <a:rPr lang="en-US" altLang="zh-TW" sz="2200" dirty="0" err="1" smtClean="0">
                <a:solidFill>
                  <a:srgbClr val="0070C0"/>
                </a:solidFill>
                <a:cs typeface="+mn-cs"/>
                <a:hlinkClick r:id="rId2"/>
              </a:rPr>
              <a:t>frontal.jpg</a:t>
            </a:r>
            <a:endParaRPr lang="en-US" altLang="zh-TW" sz="2200" dirty="0" smtClean="0">
              <a:solidFill>
                <a:srgbClr val="0070C0"/>
              </a:solidFill>
              <a:cs typeface="+mn-cs"/>
            </a:endParaRPr>
          </a:p>
          <a:p>
            <a:pPr marL="355600" lvl="1" indent="-352425" algn="l">
              <a:lnSpc>
                <a:spcPct val="150000"/>
              </a:lnSpc>
            </a:pPr>
            <a:endParaRPr lang="zh-TW" altLang="zh-TW" sz="2200" dirty="0">
              <a:solidFill>
                <a:srgbClr val="0070C0"/>
              </a:solidFill>
              <a:cs typeface="+mn-cs"/>
            </a:endParaRPr>
          </a:p>
          <a:p>
            <a:endParaRPr lang="zh-TW" altLang="en-US"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6450900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82" y="1990589"/>
            <a:ext cx="5734297" cy="442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載入套件、圖片和定義手掌節點</a:t>
            </a:r>
            <a:endParaRPr lang="en-US" altLang="zh-TW" sz="2400" dirty="0">
              <a:solidFill>
                <a:srgbClr val="00B050"/>
              </a:solidFill>
            </a:endParaRPr>
          </a:p>
        </p:txBody>
      </p:sp>
    </p:spTree>
    <p:extLst>
      <p:ext uri="{BB962C8B-B14F-4D97-AF65-F5344CB8AC3E}">
        <p14:creationId xmlns:p14="http://schemas.microsoft.com/office/powerpoint/2010/main" val="322765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102943"/>
            <a:ext cx="7200000" cy="3114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圖片前處理和載入模型</a:t>
            </a:r>
            <a:endParaRPr lang="en-US" altLang="zh-TW" sz="2400" dirty="0">
              <a:solidFill>
                <a:srgbClr val="00B050"/>
              </a:solidFill>
            </a:endParaRPr>
          </a:p>
        </p:txBody>
      </p:sp>
    </p:spTree>
    <p:extLst>
      <p:ext uri="{BB962C8B-B14F-4D97-AF65-F5344CB8AC3E}">
        <p14:creationId xmlns:p14="http://schemas.microsoft.com/office/powerpoint/2010/main" val="4079018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pPr>
              <a:lnSpc>
                <a:spcPct val="150000"/>
              </a:lnSpc>
              <a:buNone/>
            </a:pPr>
            <a:endParaRPr lang="en-US" altLang="zh-TW" dirty="0"/>
          </a:p>
        </p:txBody>
      </p:sp>
      <p:sp>
        <p:nvSpPr>
          <p:cNvPr id="4" name="內容版面配置區 1"/>
          <p:cNvSpPr>
            <a:spLocks noGrp="1"/>
          </p:cNvSpPr>
          <p:nvPr>
            <p:ph idx="1"/>
          </p:nvPr>
        </p:nvSpPr>
        <p:spPr/>
        <p:txBody>
          <a:bodyPr/>
          <a:lstStyle/>
          <a:p>
            <a:pPr marL="63500" indent="0">
              <a:lnSpc>
                <a:spcPct val="150000"/>
              </a:lnSpc>
              <a:buNone/>
            </a:pPr>
            <a:r>
              <a:rPr lang="en-US" altLang="zh-TW" dirty="0"/>
              <a:t>5-1-1</a:t>
            </a:r>
            <a:r>
              <a:rPr lang="zh-TW" altLang="en-US" dirty="0"/>
              <a:t>　</a:t>
            </a:r>
            <a:r>
              <a:rPr lang="en-US" altLang="zh-TW" dirty="0" err="1" smtClean="0"/>
              <a:t>OpevCV</a:t>
            </a:r>
            <a:endParaRPr lang="en-US" altLang="zh-TW" dirty="0" smtClean="0"/>
          </a:p>
          <a:p>
            <a:pPr marL="355600" lvl="2" indent="-352425">
              <a:lnSpc>
                <a:spcPct val="150000"/>
              </a:lnSpc>
              <a:buFont typeface="Arial" panose="020B0604020202020204" pitchFamily="34" charset="0"/>
              <a:buChar char="•"/>
            </a:pPr>
            <a:r>
              <a:rPr lang="zh-TW" altLang="en-US" sz="2400" dirty="0" smtClean="0"/>
              <a:t>一種跨平台電腦視覺庫。</a:t>
            </a:r>
            <a:endParaRPr lang="en-US" altLang="zh-TW" sz="2400" dirty="0" smtClean="0"/>
          </a:p>
          <a:p>
            <a:pPr marL="355600" lvl="2" indent="-352425">
              <a:lnSpc>
                <a:spcPct val="150000"/>
              </a:lnSpc>
              <a:buFont typeface="Arial" panose="020B0604020202020204" pitchFamily="34" charset="0"/>
              <a:buChar char="•"/>
            </a:pPr>
            <a:r>
              <a:rPr lang="zh-TW" altLang="en-US" sz="2400" dirty="0" smtClean="0"/>
              <a:t>可</a:t>
            </a:r>
            <a:r>
              <a:rPr lang="zh-TW" altLang="en-US" sz="2400" dirty="0"/>
              <a:t>應用於多個</a:t>
            </a:r>
            <a:r>
              <a:rPr lang="zh-TW" altLang="en-US" sz="2400" dirty="0" smtClean="0"/>
              <a:t>領域。</a:t>
            </a:r>
            <a:endParaRPr lang="en-US" altLang="zh-TW" sz="2400" dirty="0"/>
          </a:p>
          <a:p>
            <a:pPr marL="722313" lvl="1" indent="-366713">
              <a:lnSpc>
                <a:spcPct val="150000"/>
              </a:lnSpc>
              <a:buFont typeface="Times New Roman" panose="02020603050405020304" pitchFamily="18" charset="0"/>
              <a:buChar char="–"/>
            </a:pPr>
            <a:r>
              <a:rPr lang="zh-TW" altLang="en-US" sz="2200" dirty="0"/>
              <a:t>臉部辨識</a:t>
            </a:r>
            <a:endParaRPr lang="en-US" altLang="zh-TW" sz="2200" dirty="0"/>
          </a:p>
          <a:p>
            <a:pPr marL="355600" lvl="1" indent="366713">
              <a:lnSpc>
                <a:spcPct val="150000"/>
              </a:lnSpc>
              <a:buFont typeface="Times New Roman" panose="02020603050405020304" pitchFamily="18" charset="0"/>
              <a:buChar char="–"/>
            </a:pPr>
            <a:r>
              <a:rPr lang="zh-TW" altLang="en-US" sz="2200" dirty="0"/>
              <a:t>車牌辨識</a:t>
            </a:r>
            <a:endParaRPr lang="en-US" altLang="zh-TW" sz="2200" dirty="0"/>
          </a:p>
          <a:p>
            <a:pPr marL="355600" lvl="1" indent="366713">
              <a:lnSpc>
                <a:spcPct val="150000"/>
              </a:lnSpc>
              <a:buFont typeface="Times New Roman" panose="02020603050405020304" pitchFamily="18" charset="0"/>
              <a:buChar char="–"/>
            </a:pPr>
            <a:r>
              <a:rPr lang="zh-TW" altLang="en-US" sz="2200" dirty="0"/>
              <a:t>擴增實境</a:t>
            </a:r>
            <a:endParaRPr lang="en-US" altLang="zh-TW" sz="2200" dirty="0"/>
          </a:p>
          <a:p>
            <a:pPr marL="355600" lvl="1" indent="366713">
              <a:lnSpc>
                <a:spcPct val="150000"/>
              </a:lnSpc>
              <a:buFont typeface="Times New Roman" panose="02020603050405020304" pitchFamily="18" charset="0"/>
              <a:buChar char="–"/>
            </a:pPr>
            <a:r>
              <a:rPr lang="zh-TW" altLang="en-US" sz="2200" dirty="0"/>
              <a:t>圖形識別</a:t>
            </a:r>
            <a:endParaRPr lang="en-US" altLang="zh-TW" sz="2200" dirty="0"/>
          </a:p>
        </p:txBody>
      </p:sp>
    </p:spTree>
    <p:extLst>
      <p:ext uri="{BB962C8B-B14F-4D97-AF65-F5344CB8AC3E}">
        <p14:creationId xmlns:p14="http://schemas.microsoft.com/office/powerpoint/2010/main" val="3638783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808" y="1969493"/>
            <a:ext cx="6569409" cy="439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偵測節點處理和輸出</a:t>
            </a:r>
            <a:r>
              <a:rPr lang="en-US" altLang="zh-TW" sz="2400" dirty="0">
                <a:solidFill>
                  <a:srgbClr val="00B050"/>
                </a:solidFill>
              </a:rPr>
              <a:t>-1</a:t>
            </a:r>
          </a:p>
        </p:txBody>
      </p:sp>
    </p:spTree>
    <p:extLst>
      <p:ext uri="{BB962C8B-B14F-4D97-AF65-F5344CB8AC3E}">
        <p14:creationId xmlns:p14="http://schemas.microsoft.com/office/powerpoint/2010/main" val="2384069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pSp>
        <p:nvGrpSpPr>
          <p:cNvPr id="4" name="群組 3"/>
          <p:cNvGrpSpPr/>
          <p:nvPr/>
        </p:nvGrpSpPr>
        <p:grpSpPr>
          <a:xfrm>
            <a:off x="1914021" y="2040556"/>
            <a:ext cx="5343423" cy="4325934"/>
            <a:chOff x="860892" y="1696687"/>
            <a:chExt cx="7221750" cy="5133655"/>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92" y="1696687"/>
              <a:ext cx="7200000" cy="4497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42" y="6121232"/>
              <a:ext cx="7164000" cy="709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偵測節點處理和輸出</a:t>
            </a:r>
            <a:r>
              <a:rPr lang="en-US" altLang="zh-TW" sz="2400" dirty="0">
                <a:solidFill>
                  <a:srgbClr val="00B050"/>
                </a:solidFill>
              </a:rPr>
              <a:t>-2</a:t>
            </a:r>
          </a:p>
        </p:txBody>
      </p:sp>
    </p:spTree>
    <p:extLst>
      <p:ext uri="{BB962C8B-B14F-4D97-AF65-F5344CB8AC3E}">
        <p14:creationId xmlns:p14="http://schemas.microsoft.com/office/powerpoint/2010/main" val="565170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258" y="2088681"/>
            <a:ext cx="5820746" cy="4220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OpenPose</a:t>
            </a:r>
            <a:r>
              <a:rPr lang="zh-TW" altLang="zh-TW" sz="2400" dirty="0">
                <a:solidFill>
                  <a:srgbClr val="00B050"/>
                </a:solidFill>
              </a:rPr>
              <a:t>輸出結果，左圖為節點圖，右圖為骨骼圖</a:t>
            </a:r>
            <a:endParaRPr lang="en-US" altLang="zh-TW" sz="2400" dirty="0">
              <a:solidFill>
                <a:srgbClr val="00B050"/>
              </a:solidFill>
            </a:endParaRPr>
          </a:p>
        </p:txBody>
      </p:sp>
    </p:spTree>
    <p:extLst>
      <p:ext uri="{BB962C8B-B14F-4D97-AF65-F5344CB8AC3E}">
        <p14:creationId xmlns:p14="http://schemas.microsoft.com/office/powerpoint/2010/main" val="408800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63500" indent="0">
              <a:lnSpc>
                <a:spcPct val="150000"/>
              </a:lnSpc>
              <a:buNone/>
            </a:pPr>
            <a:r>
              <a:rPr lang="zh-TW" altLang="zh-TW" sz="2400" dirty="0">
                <a:solidFill>
                  <a:srgbClr val="00B050"/>
                </a:solidFill>
              </a:rPr>
              <a:t>實作範例</a:t>
            </a:r>
            <a:endParaRPr lang="en-US" altLang="zh-TW" sz="2400" dirty="0">
              <a:solidFill>
                <a:srgbClr val="00B050"/>
              </a:solidFill>
            </a:endParaRPr>
          </a:p>
          <a:p>
            <a:pPr algn="l">
              <a:lnSpc>
                <a:spcPct val="150000"/>
              </a:lnSpc>
            </a:pPr>
            <a:r>
              <a:rPr lang="zh-TW" altLang="zh-TW" sz="2400" b="0" kern="1200" dirty="0" smtClean="0">
                <a:solidFill>
                  <a:schemeClr val="tx1"/>
                </a:solidFill>
                <a:latin typeface="Times New Roman" pitchFamily="18" charset="0"/>
                <a:ea typeface="標楷體" pitchFamily="65" charset="-120"/>
              </a:rPr>
              <a:t>此</a:t>
            </a:r>
            <a:r>
              <a:rPr lang="zh-TW" altLang="zh-TW" sz="2400" b="0" kern="1200" dirty="0">
                <a:solidFill>
                  <a:schemeClr val="tx1"/>
                </a:solidFill>
                <a:latin typeface="Times New Roman" pitchFamily="18" charset="0"/>
                <a:ea typeface="標楷體" pitchFamily="65" charset="-120"/>
              </a:rPr>
              <a:t>範例實作人體骨骼偵測</a:t>
            </a:r>
            <a:r>
              <a:rPr lang="zh-TW" altLang="zh-TW" sz="2400" b="0" kern="1200" dirty="0" smtClean="0">
                <a:solidFill>
                  <a:schemeClr val="tx1"/>
                </a:solidFill>
                <a:latin typeface="Times New Roman" pitchFamily="18" charset="0"/>
                <a:ea typeface="標楷體" pitchFamily="65" charset="-120"/>
              </a:rPr>
              <a:t>，</a:t>
            </a:r>
            <a:r>
              <a:rPr lang="en-US" altLang="zh-TW" sz="2400" b="0" kern="1200" dirty="0" smtClean="0">
                <a:solidFill>
                  <a:schemeClr val="tx1"/>
                </a:solidFill>
                <a:latin typeface="Times New Roman" pitchFamily="18" charset="0"/>
                <a:ea typeface="標楷體" pitchFamily="65" charset="-120"/>
              </a:rPr>
              <a:t/>
            </a:r>
            <a:br>
              <a:rPr lang="en-US" altLang="zh-TW" sz="2400" b="0" kern="1200" dirty="0" smtClean="0">
                <a:solidFill>
                  <a:schemeClr val="tx1"/>
                </a:solidFill>
                <a:latin typeface="Times New Roman" pitchFamily="18" charset="0"/>
                <a:ea typeface="標楷體" pitchFamily="65" charset="-120"/>
              </a:rPr>
            </a:br>
            <a:r>
              <a:rPr lang="zh-TW" altLang="zh-TW" sz="2400" b="0" kern="1200" dirty="0" smtClean="0">
                <a:solidFill>
                  <a:schemeClr val="tx1"/>
                </a:solidFill>
                <a:latin typeface="Times New Roman" pitchFamily="18" charset="0"/>
                <a:ea typeface="標楷體" pitchFamily="65" charset="-120"/>
              </a:rPr>
              <a:t>首先</a:t>
            </a:r>
            <a:r>
              <a:rPr lang="zh-TW" altLang="zh-TW" sz="2400" b="0" kern="1200" dirty="0">
                <a:solidFill>
                  <a:schemeClr val="tx1"/>
                </a:solidFill>
                <a:latin typeface="Times New Roman" pitchFamily="18" charset="0"/>
                <a:ea typeface="標楷體" pitchFamily="65" charset="-120"/>
              </a:rPr>
              <a:t>在</a:t>
            </a:r>
            <a:r>
              <a:rPr lang="en-US" altLang="zh-TW" sz="2400" b="0" kern="1200" dirty="0" err="1">
                <a:solidFill>
                  <a:schemeClr val="tx1"/>
                </a:solidFill>
                <a:latin typeface="Times New Roman" pitchFamily="18" charset="0"/>
                <a:ea typeface="標楷體" pitchFamily="65" charset="-120"/>
              </a:rPr>
              <a:t>openpose</a:t>
            </a:r>
            <a:r>
              <a:rPr lang="en-US" altLang="zh-TW" sz="2400" b="0" kern="1200" dirty="0">
                <a:solidFill>
                  <a:schemeClr val="tx1"/>
                </a:solidFill>
                <a:latin typeface="Times New Roman" pitchFamily="18" charset="0"/>
                <a:ea typeface="標楷體" pitchFamily="65" charset="-120"/>
              </a:rPr>
              <a:t>-master/models/pose/coco</a:t>
            </a:r>
            <a:r>
              <a:rPr lang="zh-TW" altLang="zh-TW" sz="2400" b="0" kern="1200" dirty="0">
                <a:solidFill>
                  <a:schemeClr val="tx1"/>
                </a:solidFill>
                <a:latin typeface="Times New Roman" pitchFamily="18" charset="0"/>
                <a:ea typeface="標楷體" pitchFamily="65" charset="-120"/>
              </a:rPr>
              <a:t>資料夾裡</a:t>
            </a:r>
            <a:r>
              <a:rPr lang="zh-TW" altLang="zh-TW" sz="2400" b="0" kern="1200" dirty="0" smtClean="0">
                <a:solidFill>
                  <a:schemeClr val="tx1"/>
                </a:solidFill>
                <a:latin typeface="Times New Roman" pitchFamily="18" charset="0"/>
                <a:ea typeface="標楷體" pitchFamily="65" charset="-120"/>
              </a:rPr>
              <a:t>，</a:t>
            </a:r>
            <a:r>
              <a:rPr lang="en-US" altLang="zh-TW" sz="2400" b="0" kern="1200" dirty="0" smtClean="0">
                <a:solidFill>
                  <a:schemeClr val="tx1"/>
                </a:solidFill>
                <a:latin typeface="Times New Roman" pitchFamily="18" charset="0"/>
                <a:ea typeface="標楷體" pitchFamily="65" charset="-120"/>
              </a:rPr>
              <a:t/>
            </a:r>
            <a:br>
              <a:rPr lang="en-US" altLang="zh-TW" sz="2400" b="0" kern="1200" dirty="0" smtClean="0">
                <a:solidFill>
                  <a:schemeClr val="tx1"/>
                </a:solidFill>
                <a:latin typeface="Times New Roman" pitchFamily="18" charset="0"/>
                <a:ea typeface="標楷體" pitchFamily="65" charset="-120"/>
              </a:rPr>
            </a:br>
            <a:r>
              <a:rPr lang="zh-TW" altLang="zh-TW" sz="2400" b="0" kern="1200" dirty="0" smtClean="0">
                <a:solidFill>
                  <a:schemeClr val="tx1"/>
                </a:solidFill>
                <a:latin typeface="Times New Roman" pitchFamily="18" charset="0"/>
                <a:ea typeface="標楷體" pitchFamily="65" charset="-120"/>
              </a:rPr>
              <a:t>將</a:t>
            </a:r>
            <a:r>
              <a:rPr lang="zh-TW" altLang="zh-TW" sz="2400" b="0" kern="1200" dirty="0">
                <a:solidFill>
                  <a:schemeClr val="tx1"/>
                </a:solidFill>
                <a:latin typeface="Times New Roman" pitchFamily="18" charset="0"/>
                <a:ea typeface="標楷體" pitchFamily="65" charset="-120"/>
              </a:rPr>
              <a:t>人體骨骼模型</a:t>
            </a:r>
            <a:r>
              <a:rPr lang="en-US" altLang="zh-TW" sz="2400" b="0" kern="1200" dirty="0" err="1" smtClean="0">
                <a:solidFill>
                  <a:schemeClr val="tx1"/>
                </a:solidFill>
                <a:latin typeface="Times New Roman" pitchFamily="18" charset="0"/>
                <a:ea typeface="標楷體" pitchFamily="65" charset="-120"/>
              </a:rPr>
              <a:t>pose_deploy_linevec.prototxt</a:t>
            </a:r>
            <a:r>
              <a:rPr lang="zh-TW" altLang="zh-TW" sz="2400" b="0" kern="1200" dirty="0" smtClean="0">
                <a:solidFill>
                  <a:schemeClr val="tx1"/>
                </a:solidFill>
                <a:latin typeface="Times New Roman" pitchFamily="18" charset="0"/>
                <a:ea typeface="標楷體" pitchFamily="65" charset="-120"/>
              </a:rPr>
              <a:t>和</a:t>
            </a:r>
            <a:r>
              <a:rPr lang="zh-TW" altLang="zh-TW" sz="2400" b="0" kern="1200" dirty="0">
                <a:solidFill>
                  <a:schemeClr val="tx1"/>
                </a:solidFill>
                <a:latin typeface="Times New Roman" pitchFamily="18" charset="0"/>
                <a:ea typeface="標楷體" pitchFamily="65" charset="-120"/>
              </a:rPr>
              <a:t>權重</a:t>
            </a:r>
            <a:r>
              <a:rPr lang="en-US" altLang="zh-TW" sz="2400" b="0" kern="1200" dirty="0">
                <a:solidFill>
                  <a:schemeClr val="tx1"/>
                </a:solidFill>
                <a:latin typeface="Times New Roman" pitchFamily="18" charset="0"/>
                <a:ea typeface="標楷體" pitchFamily="65" charset="-120"/>
              </a:rPr>
              <a:t>pose_iter_440000.caffemodel</a:t>
            </a:r>
            <a:r>
              <a:rPr lang="zh-TW" altLang="zh-TW" sz="2400" b="0" kern="1200" dirty="0">
                <a:solidFill>
                  <a:schemeClr val="tx1"/>
                </a:solidFill>
                <a:latin typeface="Times New Roman" pitchFamily="18" charset="0"/>
                <a:ea typeface="標楷體" pitchFamily="65" charset="-120"/>
              </a:rPr>
              <a:t>檔案複製到目前程式的工作目錄下。</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zh-TW" sz="2400" b="0" kern="1200" spc="100" dirty="0">
                <a:solidFill>
                  <a:schemeClr val="tx1"/>
                </a:solidFill>
                <a:latin typeface="Times New Roman" pitchFamily="18" charset="0"/>
                <a:ea typeface="標楷體" pitchFamily="65" charset="-120"/>
              </a:rPr>
              <a:t>人體骨骼範例圖檔可從下列的網址中獲取：</a:t>
            </a:r>
          </a:p>
          <a:p>
            <a:pPr marL="355600" lvl="1" indent="-352425" algn="l">
              <a:lnSpc>
                <a:spcPct val="150000"/>
              </a:lnSpc>
            </a:pPr>
            <a:r>
              <a:rPr lang="en-US" altLang="zh-TW" sz="2200" dirty="0">
                <a:solidFill>
                  <a:srgbClr val="0070C0"/>
                </a:solidFill>
                <a:cs typeface="+mn-cs"/>
                <a:hlinkClick r:id="rId2"/>
              </a:rPr>
              <a:t>https://</a:t>
            </a:r>
            <a:r>
              <a:rPr lang="en-US" altLang="zh-TW" sz="2200" dirty="0" err="1" smtClean="0">
                <a:solidFill>
                  <a:srgbClr val="0070C0"/>
                </a:solidFill>
                <a:cs typeface="+mn-cs"/>
                <a:hlinkClick r:id="rId2"/>
              </a:rPr>
              <a:t>raw.githubusercontent.com</a:t>
            </a:r>
            <a:r>
              <a:rPr lang="en-US" altLang="zh-TW" sz="2200" dirty="0" smtClean="0">
                <a:solidFill>
                  <a:srgbClr val="0070C0"/>
                </a:solidFill>
                <a:cs typeface="+mn-cs"/>
                <a:hlinkClick r:id="rId2"/>
              </a:rPr>
              <a:t>/</a:t>
            </a:r>
            <a:r>
              <a:rPr lang="en-US" altLang="zh-TW" sz="2200" dirty="0" err="1" smtClean="0">
                <a:solidFill>
                  <a:srgbClr val="0070C0"/>
                </a:solidFill>
                <a:cs typeface="+mn-cs"/>
                <a:hlinkClick r:id="rId2"/>
              </a:rPr>
              <a:t>spmallick</a:t>
            </a:r>
            <a:r>
              <a:rPr lang="en-US" altLang="zh-TW" sz="2200" dirty="0" smtClean="0">
                <a:solidFill>
                  <a:srgbClr val="0070C0"/>
                </a:solidFill>
                <a:cs typeface="+mn-cs"/>
                <a:hlinkClick r:id="rId2"/>
              </a:rPr>
              <a:t>/</a:t>
            </a:r>
            <a:r>
              <a:rPr lang="en-US" altLang="zh-TW" sz="2200" dirty="0" err="1" smtClean="0">
                <a:solidFill>
                  <a:srgbClr val="0070C0"/>
                </a:solidFill>
                <a:cs typeface="+mn-cs"/>
                <a:hlinkClick r:id="rId2"/>
              </a:rPr>
              <a:t>learnopencv</a:t>
            </a:r>
            <a:r>
              <a:rPr lang="en-US" altLang="zh-TW" sz="2200" dirty="0" smtClean="0">
                <a:solidFill>
                  <a:srgbClr val="0070C0"/>
                </a:solidFill>
                <a:cs typeface="+mn-cs"/>
                <a:hlinkClick r:id="rId2"/>
              </a:rPr>
              <a:t>/master/</a:t>
            </a:r>
            <a:r>
              <a:rPr lang="en-US" altLang="zh-TW" sz="2200" dirty="0" err="1" smtClean="0">
                <a:solidFill>
                  <a:srgbClr val="0070C0"/>
                </a:solidFill>
                <a:cs typeface="+mn-cs"/>
                <a:hlinkClick r:id="rId2"/>
              </a:rPr>
              <a:t>OpenPose</a:t>
            </a:r>
            <a:r>
              <a:rPr lang="en-US" altLang="zh-TW" sz="2200" dirty="0" smtClean="0">
                <a:solidFill>
                  <a:srgbClr val="0070C0"/>
                </a:solidFill>
                <a:cs typeface="+mn-cs"/>
                <a:hlinkClick r:id="rId2"/>
              </a:rPr>
              <a:t>/</a:t>
            </a:r>
            <a:r>
              <a:rPr lang="en-US" altLang="zh-TW" sz="2200" dirty="0" err="1" smtClean="0">
                <a:solidFill>
                  <a:srgbClr val="0070C0"/>
                </a:solidFill>
                <a:cs typeface="+mn-cs"/>
                <a:hlinkClick r:id="rId2"/>
              </a:rPr>
              <a:t>single.jpeg</a:t>
            </a:r>
            <a:endParaRPr lang="en-US" altLang="zh-TW" sz="2200" dirty="0" smtClean="0">
              <a:solidFill>
                <a:srgbClr val="0070C0"/>
              </a:solidFill>
              <a:cs typeface="+mn-cs"/>
            </a:endParaRPr>
          </a:p>
          <a:p>
            <a:pPr marL="355600" lvl="1" indent="-352425" algn="l">
              <a:lnSpc>
                <a:spcPct val="150000"/>
              </a:lnSpc>
            </a:pPr>
            <a:endParaRPr lang="zh-TW" altLang="en-US" sz="2200" dirty="0">
              <a:solidFill>
                <a:srgbClr val="0070C0"/>
              </a:solidFill>
              <a:cs typeface="+mn-cs"/>
            </a:endParaRP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18588819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888" y="1945307"/>
            <a:ext cx="6198821" cy="4479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載入套件、圖片和定義身體節點</a:t>
            </a:r>
            <a:endParaRPr lang="en-US" altLang="zh-TW" sz="2400" dirty="0">
              <a:solidFill>
                <a:srgbClr val="00B050"/>
              </a:solidFill>
            </a:endParaRPr>
          </a:p>
        </p:txBody>
      </p:sp>
    </p:spTree>
    <p:extLst>
      <p:ext uri="{BB962C8B-B14F-4D97-AF65-F5344CB8AC3E}">
        <p14:creationId xmlns:p14="http://schemas.microsoft.com/office/powerpoint/2010/main" val="22577174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365804"/>
            <a:ext cx="7200000" cy="26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載入模型和權重</a:t>
            </a:r>
            <a:endParaRPr lang="en-US" altLang="zh-TW" sz="2400" dirty="0">
              <a:solidFill>
                <a:srgbClr val="00B050"/>
              </a:solidFill>
            </a:endParaRPr>
          </a:p>
        </p:txBody>
      </p:sp>
    </p:spTree>
    <p:extLst>
      <p:ext uri="{BB962C8B-B14F-4D97-AF65-F5344CB8AC3E}">
        <p14:creationId xmlns:p14="http://schemas.microsoft.com/office/powerpoint/2010/main" val="2176857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32106"/>
            <a:ext cx="7200000" cy="3884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繪製骨骼</a:t>
            </a:r>
            <a:r>
              <a:rPr lang="en-US" altLang="zh-TW" sz="2400" dirty="0">
                <a:solidFill>
                  <a:srgbClr val="00B050"/>
                </a:solidFill>
              </a:rPr>
              <a:t>-1</a:t>
            </a:r>
          </a:p>
        </p:txBody>
      </p:sp>
    </p:spTree>
    <p:extLst>
      <p:ext uri="{BB962C8B-B14F-4D97-AF65-F5344CB8AC3E}">
        <p14:creationId xmlns:p14="http://schemas.microsoft.com/office/powerpoint/2010/main" val="2970549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642" y="1896174"/>
            <a:ext cx="6099646" cy="4574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繪製骨骼</a:t>
            </a:r>
            <a:r>
              <a:rPr lang="en-US" altLang="zh-TW" sz="2400" dirty="0">
                <a:solidFill>
                  <a:srgbClr val="00B050"/>
                </a:solidFill>
              </a:rPr>
              <a:t>-2</a:t>
            </a:r>
          </a:p>
        </p:txBody>
      </p:sp>
    </p:spTree>
    <p:extLst>
      <p:ext uri="{BB962C8B-B14F-4D97-AF65-F5344CB8AC3E}">
        <p14:creationId xmlns:p14="http://schemas.microsoft.com/office/powerpoint/2010/main" val="40598179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71" y="2330240"/>
            <a:ext cx="5813057" cy="3808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OpenPose</a:t>
            </a:r>
            <a:r>
              <a:rPr lang="zh-TW" altLang="zh-TW" sz="2400" dirty="0">
                <a:solidFill>
                  <a:srgbClr val="00B050"/>
                </a:solidFill>
              </a:rPr>
              <a:t>輸出結果，左圖為節點圖，右圖為骨骼圖</a:t>
            </a:r>
            <a:endParaRPr lang="en-US" altLang="zh-TW" sz="2400" dirty="0">
              <a:solidFill>
                <a:srgbClr val="00B050"/>
              </a:solidFill>
            </a:endParaRPr>
          </a:p>
        </p:txBody>
      </p:sp>
    </p:spTree>
    <p:extLst>
      <p:ext uri="{BB962C8B-B14F-4D97-AF65-F5344CB8AC3E}">
        <p14:creationId xmlns:p14="http://schemas.microsoft.com/office/powerpoint/2010/main" val="3459212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341312" indent="-277812">
              <a:lnSpc>
                <a:spcPct val="150000"/>
              </a:lnSpc>
              <a:buNone/>
            </a:pPr>
            <a:r>
              <a:rPr lang="en-US" altLang="zh-TW" dirty="0">
                <a:solidFill>
                  <a:srgbClr val="4346BD"/>
                </a:solidFill>
              </a:rPr>
              <a:t>5-1-3</a:t>
            </a:r>
            <a:r>
              <a:rPr lang="zh-TW" altLang="en-US" dirty="0">
                <a:solidFill>
                  <a:srgbClr val="4346BD"/>
                </a:solidFill>
              </a:rPr>
              <a:t>　</a:t>
            </a:r>
            <a:r>
              <a:rPr lang="en-US" altLang="zh-TW" dirty="0">
                <a:solidFill>
                  <a:srgbClr val="4346BD"/>
                </a:solidFill>
              </a:rPr>
              <a:t>YOLO-1</a:t>
            </a:r>
            <a:endParaRPr lang="en-US" altLang="zh-TW" dirty="0" smtClean="0"/>
          </a:p>
          <a:p>
            <a:pPr marL="355600" lvl="2" indent="-352425">
              <a:lnSpc>
                <a:spcPct val="150000"/>
              </a:lnSpc>
            </a:pPr>
            <a:r>
              <a:rPr lang="zh-TW" altLang="zh-TW" sz="2400" dirty="0" smtClean="0"/>
              <a:t>人</a:t>
            </a:r>
            <a:r>
              <a:rPr lang="zh-TW" altLang="zh-TW" sz="2400" dirty="0"/>
              <a:t>看到一張影像，就知道影像中有那些物體和他們的</a:t>
            </a:r>
            <a:r>
              <a:rPr lang="zh-TW" altLang="zh-TW" sz="2400" dirty="0" smtClean="0"/>
              <a:t>位置</a:t>
            </a:r>
            <a:endParaRPr lang="en-US" altLang="zh-TW" sz="2400" dirty="0"/>
          </a:p>
          <a:p>
            <a:pPr marL="355600" lvl="2" indent="-352425">
              <a:lnSpc>
                <a:spcPct val="150000"/>
              </a:lnSpc>
            </a:pPr>
            <a:r>
              <a:rPr lang="zh-TW" altLang="zh-TW" sz="2400" dirty="0"/>
              <a:t>人的視覺系統非常準確且快速，不用太多的意識思考就可以完成極為複雜的任務，例如駕駛車輛。</a:t>
            </a:r>
            <a:endParaRPr lang="en-US" altLang="zh-TW" sz="2400" dirty="0"/>
          </a:p>
          <a:p>
            <a:pPr marL="355600" lvl="2" indent="-352425">
              <a:lnSpc>
                <a:spcPct val="150000"/>
              </a:lnSpc>
            </a:pPr>
            <a:r>
              <a:rPr lang="zh-TW" altLang="zh-TW" sz="2400" dirty="0"/>
              <a:t>現今的偵測系統使用分類器來進行偵測，在測試資料上使用物件分類器的多個位置進行評估。</a:t>
            </a:r>
            <a:endParaRPr lang="en-US" altLang="zh-TW" sz="2400"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341312" indent="-277812" algn="just" defTabSz="257175">
              <a:lnSpc>
                <a:spcPct val="150000"/>
              </a:lnSpc>
              <a:spcBef>
                <a:spcPts val="80"/>
              </a:spcBef>
              <a:tabLst>
                <a:tab pos="757238" algn="l"/>
                <a:tab pos="8072438" algn="r"/>
              </a:tabLst>
            </a:pPr>
            <a:endParaRPr lang="en-US" altLang="zh-TW" sz="2800" dirty="0">
              <a:solidFill>
                <a:srgbClr val="4346BD"/>
              </a:solidFill>
              <a:latin typeface="+mn-lt"/>
              <a:ea typeface="+mn-ea"/>
              <a:cs typeface="+mn-cs"/>
            </a:endParaRPr>
          </a:p>
        </p:txBody>
      </p:sp>
    </p:spTree>
    <p:extLst>
      <p:ext uri="{BB962C8B-B14F-4D97-AF65-F5344CB8AC3E}">
        <p14:creationId xmlns:p14="http://schemas.microsoft.com/office/powerpoint/2010/main" val="4079750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zh-TW" altLang="en-US" sz="2400" dirty="0">
                <a:solidFill>
                  <a:srgbClr val="00B050"/>
                </a:solidFill>
              </a:rPr>
              <a:t>臉部辨識</a:t>
            </a:r>
            <a:endParaRPr lang="en-US" altLang="zh-TW" sz="2400" dirty="0" smtClean="0">
              <a:solidFill>
                <a:srgbClr val="00B050"/>
              </a:solidFill>
            </a:endParaRPr>
          </a:p>
          <a:p>
            <a:pPr marL="355600" lvl="2" indent="-352425">
              <a:lnSpc>
                <a:spcPct val="150000"/>
              </a:lnSpc>
            </a:pPr>
            <a:r>
              <a:rPr lang="zh-TW" altLang="en-US" sz="2400" dirty="0" smtClean="0"/>
              <a:t>臉部</a:t>
            </a:r>
            <a:r>
              <a:rPr lang="zh-TW" altLang="en-US" sz="2400" dirty="0"/>
              <a:t>辨識包含臉部的比例、情緒表達、健康情況，甚至視網膜、虹膜都可以</a:t>
            </a:r>
            <a:r>
              <a:rPr lang="zh-TW" altLang="en-US" sz="2400" dirty="0" smtClean="0"/>
              <a:t>辨識。</a:t>
            </a:r>
            <a:endParaRPr lang="zh-TW" altLang="en-US" sz="2400" dirty="0"/>
          </a:p>
          <a:p>
            <a:pPr marL="355600" lvl="2" indent="-352425">
              <a:lnSpc>
                <a:spcPct val="150000"/>
              </a:lnSpc>
            </a:pPr>
            <a:r>
              <a:rPr lang="zh-TW" altLang="en-US" sz="2400" dirty="0"/>
              <a:t>處理的步驟先從照片中擷取人臉的位置，接著進行人臉偵測、校正，再來是提取人臉的特徵值，最後是人臉識別</a:t>
            </a:r>
            <a:r>
              <a:rPr lang="zh-TW" altLang="en-US" sz="2400" dirty="0" smtClean="0"/>
              <a:t>結果。</a:t>
            </a:r>
            <a:endParaRPr lang="zh-TW" altLang="en-US" sz="2400" dirty="0"/>
          </a:p>
        </p:txBody>
      </p:sp>
      <p:pic>
        <p:nvPicPr>
          <p:cNvPr id="9" name="Picture 2">
            <a:extLst>
              <a:ext uri="{FF2B5EF4-FFF2-40B4-BE49-F238E27FC236}">
                <a16:creationId xmlns="" xmlns:a16="http://schemas.microsoft.com/office/drawing/2014/main" id="{2545B8B9-8AE0-46DE-A1B4-4C5594ED1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973" y="4209632"/>
            <a:ext cx="3695949" cy="228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3454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341312" indent="-277812">
              <a:lnSpc>
                <a:spcPct val="160000"/>
              </a:lnSpc>
              <a:buNone/>
            </a:pPr>
            <a:r>
              <a:rPr lang="en-US" altLang="zh-TW" dirty="0"/>
              <a:t>5-1-3</a:t>
            </a:r>
            <a:r>
              <a:rPr lang="zh-TW" altLang="en-US" dirty="0"/>
              <a:t>　</a:t>
            </a:r>
            <a:r>
              <a:rPr lang="en-US" altLang="zh-TW" dirty="0"/>
              <a:t>YOLO-2</a:t>
            </a:r>
          </a:p>
          <a:p>
            <a:pPr marL="355600" lvl="2" indent="-352425">
              <a:lnSpc>
                <a:spcPct val="160000"/>
              </a:lnSpc>
            </a:pPr>
            <a:r>
              <a:rPr lang="zh-TW" altLang="zh-TW" sz="2400" dirty="0" smtClean="0"/>
              <a:t>許多</a:t>
            </a:r>
            <a:r>
              <a:rPr lang="zh-TW" altLang="zh-TW" sz="2400" dirty="0"/>
              <a:t>類似</a:t>
            </a:r>
            <a:r>
              <a:rPr lang="en-US" altLang="zh-TW" sz="2400" dirty="0"/>
              <a:t> R-CNN </a:t>
            </a:r>
            <a:r>
              <a:rPr lang="zh-TW" altLang="zh-TW" sz="2400" dirty="0"/>
              <a:t>的偵測系統，使用候選區域方法</a:t>
            </a:r>
            <a:r>
              <a:rPr lang="en-US" altLang="zh-TW" sz="2400" dirty="0"/>
              <a:t>(Region proposal method) </a:t>
            </a:r>
            <a:r>
              <a:rPr lang="zh-TW" altLang="zh-TW" sz="2400" dirty="0"/>
              <a:t>找出影像中可能的邊界框</a:t>
            </a:r>
            <a:r>
              <a:rPr lang="en-US" altLang="zh-TW" sz="2400" dirty="0"/>
              <a:t>(Bounding box)</a:t>
            </a:r>
            <a:r>
              <a:rPr lang="zh-TW" altLang="zh-TW" sz="2400" dirty="0"/>
              <a:t>，再對這些可能的區域利用分類器進行預測。</a:t>
            </a:r>
            <a:endParaRPr lang="en-US" altLang="zh-TW" sz="2400" dirty="0"/>
          </a:p>
          <a:p>
            <a:pPr marL="355600" lvl="2" indent="-352425">
              <a:lnSpc>
                <a:spcPct val="160000"/>
              </a:lnSpc>
            </a:pPr>
            <a:r>
              <a:rPr lang="zh-TW" altLang="zh-TW" sz="2400" dirty="0"/>
              <a:t>分類後再調整邊界框、消除重複偵測並且根據影像中其他物件重新估算邊界框。</a:t>
            </a:r>
            <a:endParaRPr lang="en-US" altLang="zh-TW" sz="2400" dirty="0"/>
          </a:p>
          <a:p>
            <a:pPr marL="355600" lvl="2" indent="-352425">
              <a:lnSpc>
                <a:spcPct val="160000"/>
              </a:lnSpc>
            </a:pPr>
            <a:r>
              <a:rPr lang="zh-TW" altLang="zh-TW" sz="2400" dirty="0"/>
              <a:t>因為每一個部分都必須分開訓練，導致速度十分緩慢而且難以優化。</a:t>
            </a:r>
            <a:endParaRPr lang="zh-TW" altLang="en-US" sz="2400"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7137071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lnSpcReduction="10000"/>
          </a:bodyPr>
          <a:lstStyle/>
          <a:p>
            <a:pPr marL="0" indent="0">
              <a:lnSpc>
                <a:spcPct val="150000"/>
              </a:lnSpc>
              <a:buNone/>
            </a:pPr>
            <a:r>
              <a:rPr lang="en-US" altLang="zh-TW" dirty="0"/>
              <a:t>5-1-3</a:t>
            </a:r>
            <a:r>
              <a:rPr lang="zh-TW" altLang="en-US" dirty="0"/>
              <a:t>　</a:t>
            </a:r>
            <a:r>
              <a:rPr lang="en-US" altLang="zh-TW" dirty="0" smtClean="0"/>
              <a:t>YOLO-3</a:t>
            </a:r>
            <a:endParaRPr lang="en-US" altLang="zh-TW" dirty="0"/>
          </a:p>
          <a:p>
            <a:pPr>
              <a:lnSpc>
                <a:spcPct val="150000"/>
              </a:lnSpc>
            </a:pPr>
            <a:r>
              <a:rPr lang="en-US" altLang="zh-TW" sz="2400" b="0" dirty="0" smtClean="0">
                <a:solidFill>
                  <a:schemeClr val="tx1"/>
                </a:solidFill>
                <a:latin typeface="Times New Roman" pitchFamily="18" charset="0"/>
                <a:ea typeface="標楷體" pitchFamily="65" charset="-120"/>
              </a:rPr>
              <a:t>You </a:t>
            </a:r>
            <a:r>
              <a:rPr lang="en-US" altLang="zh-TW" sz="2400" b="0" dirty="0">
                <a:solidFill>
                  <a:schemeClr val="tx1"/>
                </a:solidFill>
                <a:latin typeface="Times New Roman" pitchFamily="18" charset="0"/>
                <a:ea typeface="標楷體" pitchFamily="65" charset="-120"/>
              </a:rPr>
              <a:t>Only Look Once (YOLO)</a:t>
            </a:r>
            <a:r>
              <a:rPr lang="zh-TW" altLang="zh-TW" sz="2400" b="0" dirty="0">
                <a:solidFill>
                  <a:schemeClr val="tx1"/>
                </a:solidFill>
                <a:latin typeface="Times New Roman" pitchFamily="18" charset="0"/>
                <a:ea typeface="標楷體" pitchFamily="65" charset="-120"/>
              </a:rPr>
              <a:t>是一種即時物體辨識系統，可以在一訊框中辨識多個物體。</a:t>
            </a:r>
            <a:endParaRPr lang="en-US" altLang="zh-TW" sz="2400" b="0" dirty="0">
              <a:solidFill>
                <a:schemeClr val="tx1"/>
              </a:solidFill>
              <a:latin typeface="Times New Roman" pitchFamily="18" charset="0"/>
              <a:ea typeface="標楷體" pitchFamily="65" charset="-120"/>
            </a:endParaRPr>
          </a:p>
          <a:p>
            <a:pPr>
              <a:lnSpc>
                <a:spcPct val="150000"/>
              </a:lnSpc>
            </a:pPr>
            <a:r>
              <a:rPr lang="en-US" altLang="zh-TW" sz="2400" b="0" dirty="0">
                <a:solidFill>
                  <a:schemeClr val="tx1"/>
                </a:solidFill>
                <a:latin typeface="Times New Roman" pitchFamily="18" charset="0"/>
                <a:ea typeface="標楷體" pitchFamily="65" charset="-120"/>
              </a:rPr>
              <a:t>YOLO</a:t>
            </a:r>
            <a:r>
              <a:rPr lang="zh-TW" altLang="zh-TW" sz="2400" b="0" dirty="0">
                <a:solidFill>
                  <a:schemeClr val="tx1"/>
                </a:solidFill>
                <a:latin typeface="Times New Roman" pitchFamily="18" charset="0"/>
                <a:ea typeface="標楷體" pitchFamily="65" charset="-120"/>
              </a:rPr>
              <a:t>比其他辨識系統更準確、更快地辨識物體。它可以預測多達</a:t>
            </a:r>
            <a:r>
              <a:rPr lang="en-US" altLang="zh-TW" sz="2400" b="0" dirty="0">
                <a:solidFill>
                  <a:schemeClr val="tx1"/>
                </a:solidFill>
                <a:latin typeface="Times New Roman" pitchFamily="18" charset="0"/>
                <a:ea typeface="標楷體" pitchFamily="65" charset="-120"/>
              </a:rPr>
              <a:t> 9000 </a:t>
            </a:r>
            <a:r>
              <a:rPr lang="zh-TW" altLang="zh-TW" sz="2400" b="0" dirty="0">
                <a:solidFill>
                  <a:schemeClr val="tx1"/>
                </a:solidFill>
                <a:latin typeface="Times New Roman" pitchFamily="18" charset="0"/>
                <a:ea typeface="標楷體" pitchFamily="65" charset="-120"/>
              </a:rPr>
              <a:t>個類別，甚至是沒看過的類別。</a:t>
            </a:r>
            <a:endParaRPr lang="en-US" altLang="zh-TW" sz="2400" b="0" dirty="0">
              <a:solidFill>
                <a:schemeClr val="tx1"/>
              </a:solidFill>
              <a:latin typeface="Times New Roman" pitchFamily="18" charset="0"/>
              <a:ea typeface="標楷體" pitchFamily="65" charset="-120"/>
            </a:endParaRPr>
          </a:p>
          <a:p>
            <a:pPr>
              <a:lnSpc>
                <a:spcPct val="150000"/>
              </a:lnSpc>
            </a:pPr>
            <a:r>
              <a:rPr lang="zh-TW" altLang="zh-TW" sz="2400" b="0" dirty="0">
                <a:solidFill>
                  <a:schemeClr val="tx1"/>
                </a:solidFill>
                <a:latin typeface="Times New Roman" pitchFamily="18" charset="0"/>
                <a:ea typeface="標楷體" pitchFamily="65" charset="-120"/>
              </a:rPr>
              <a:t>即時辨識系統將從圖像中辨識多個對象，並在對象周圍製作邊界框。可以很容易地訓練和部署在生產系統中。</a:t>
            </a:r>
            <a:endParaRPr lang="en-US" altLang="zh-TW" sz="2400" b="0" dirty="0">
              <a:solidFill>
                <a:schemeClr val="tx1"/>
              </a:solidFill>
              <a:latin typeface="Times New Roman" pitchFamily="18" charset="0"/>
              <a:ea typeface="標楷體" pitchFamily="65" charset="-120"/>
            </a:endParaRPr>
          </a:p>
          <a:p>
            <a:pPr>
              <a:lnSpc>
                <a:spcPct val="150000"/>
              </a:lnSpc>
            </a:pPr>
            <a:r>
              <a:rPr lang="en-US" altLang="zh-TW" sz="2400" b="0" dirty="0">
                <a:solidFill>
                  <a:schemeClr val="tx1"/>
                </a:solidFill>
                <a:latin typeface="Times New Roman" pitchFamily="18" charset="0"/>
                <a:ea typeface="標楷體" pitchFamily="65" charset="-120"/>
              </a:rPr>
              <a:t>YOLO</a:t>
            </a:r>
            <a:r>
              <a:rPr lang="zh-TW" altLang="zh-TW" sz="2400" b="0" dirty="0">
                <a:solidFill>
                  <a:schemeClr val="tx1"/>
                </a:solidFill>
                <a:latin typeface="Times New Roman" pitchFamily="18" charset="0"/>
                <a:ea typeface="標楷體" pitchFamily="65" charset="-120"/>
              </a:rPr>
              <a:t>直接從影像的像素計算邊界框座標並且算出分類機率。一張影像透過</a:t>
            </a:r>
            <a:r>
              <a:rPr lang="en-US" altLang="zh-TW" sz="2400" b="0" dirty="0">
                <a:solidFill>
                  <a:schemeClr val="tx1"/>
                </a:solidFill>
                <a:latin typeface="Times New Roman" pitchFamily="18" charset="0"/>
                <a:ea typeface="標楷體" pitchFamily="65" charset="-120"/>
              </a:rPr>
              <a:t> YOLO </a:t>
            </a:r>
            <a:r>
              <a:rPr lang="zh-TW" altLang="zh-TW" sz="2400" b="0" dirty="0">
                <a:solidFill>
                  <a:schemeClr val="tx1"/>
                </a:solidFill>
                <a:latin typeface="Times New Roman" pitchFamily="18" charset="0"/>
                <a:ea typeface="標楷體" pitchFamily="65" charset="-120"/>
              </a:rPr>
              <a:t>就可以預測物件類別及位置。</a:t>
            </a:r>
            <a:endParaRPr lang="zh-TW" altLang="en-US" sz="2400" b="0" dirty="0">
              <a:solidFill>
                <a:schemeClr val="tx1"/>
              </a:solidFill>
              <a:latin typeface="Times New Roman" pitchFamily="18" charset="0"/>
              <a:ea typeface="標楷體" pitchFamily="65" charset="-120"/>
            </a:endParaRP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9322298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bwMode="auto">
          <a:xfrm>
            <a:off x="179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63500" indent="0">
              <a:lnSpc>
                <a:spcPct val="150000"/>
              </a:lnSpc>
              <a:buFontTx/>
              <a:buNone/>
            </a:pPr>
            <a:r>
              <a:rPr kumimoji="0" lang="en-US" altLang="zh-TW" sz="2400" kern="0" dirty="0" smtClean="0">
                <a:solidFill>
                  <a:srgbClr val="00B050"/>
                </a:solidFill>
              </a:rPr>
              <a:t>YOLO</a:t>
            </a:r>
            <a:r>
              <a:rPr kumimoji="0" lang="zh-TW" altLang="en-US" sz="2400" kern="0" dirty="0" smtClean="0">
                <a:solidFill>
                  <a:srgbClr val="00B050"/>
                </a:solidFill>
              </a:rPr>
              <a:t>架構</a:t>
            </a:r>
            <a:endParaRPr kumimoji="0" lang="en-US" altLang="zh-TW" sz="2400" kern="0" dirty="0" smtClean="0">
              <a:solidFill>
                <a:srgbClr val="00B050"/>
              </a:solidFill>
            </a:endParaRPr>
          </a:p>
        </p:txBody>
      </p:sp>
      <p:sp>
        <p:nvSpPr>
          <p:cNvPr id="2" name="標題 1"/>
          <p:cNvSpPr>
            <a:spLocks noGrp="1"/>
          </p:cNvSpPr>
          <p:nvPr>
            <p:ph type="title"/>
          </p:nvPr>
        </p:nvSpPr>
        <p:spPr/>
        <p:txBody>
          <a:bodyPr/>
          <a:lstStyle/>
          <a:p>
            <a:endParaRPr lang="zh-TW" altLang="en-US" dirty="0"/>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002" y="2726213"/>
            <a:ext cx="7364596" cy="211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224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63500" indent="0">
              <a:lnSpc>
                <a:spcPct val="150000"/>
              </a:lnSpc>
              <a:buNone/>
            </a:pPr>
            <a:r>
              <a:rPr lang="en-US" altLang="zh-TW" sz="2400" dirty="0">
                <a:solidFill>
                  <a:srgbClr val="00B050"/>
                </a:solidFill>
              </a:rPr>
              <a:t>YOLO</a:t>
            </a:r>
            <a:r>
              <a:rPr lang="zh-TW" altLang="en-US" sz="2400" dirty="0">
                <a:solidFill>
                  <a:srgbClr val="00B050"/>
                </a:solidFill>
              </a:rPr>
              <a:t>功能</a:t>
            </a:r>
            <a:endParaRPr lang="en-US" altLang="zh-TW" sz="2400" dirty="0">
              <a:solidFill>
                <a:srgbClr val="00B050"/>
              </a:solidFill>
            </a:endParaRPr>
          </a:p>
          <a:p>
            <a:pPr marL="355600" lvl="2" indent="-352425">
              <a:lnSpc>
                <a:spcPct val="160000"/>
              </a:lnSpc>
            </a:pPr>
            <a:r>
              <a:rPr lang="en-US" altLang="zh-TW" sz="2400" dirty="0" smtClean="0"/>
              <a:t>YOLO</a:t>
            </a:r>
            <a:r>
              <a:rPr lang="zh-TW" altLang="zh-TW" sz="2400" dirty="0"/>
              <a:t>將原本分散的物件偵測整合成一個神經網路，透過整張影像的特徵來預測每一個邊界框，同時計算每個邊界框對於每一個類別的機率。</a:t>
            </a:r>
            <a:endParaRPr lang="en-US" altLang="zh-TW" sz="2400" dirty="0"/>
          </a:p>
          <a:p>
            <a:pPr marL="355600" lvl="2" indent="-352425">
              <a:lnSpc>
                <a:spcPct val="160000"/>
              </a:lnSpc>
            </a:pPr>
            <a:r>
              <a:rPr lang="en-US" altLang="zh-TW" sz="2400" dirty="0"/>
              <a:t>YOLO </a:t>
            </a:r>
            <a:r>
              <a:rPr lang="zh-TW" altLang="zh-TW" sz="2400" dirty="0"/>
              <a:t>不僅從整張影像來偵測物體，並且端到端訓練與即時運算仍維持著高精準度。</a:t>
            </a: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3810336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88" y="1863300"/>
            <a:ext cx="7267525" cy="4247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solidFill>
                  <a:srgbClr val="00B050"/>
                </a:solidFill>
              </a:rPr>
              <a:t>YOLO </a:t>
            </a:r>
            <a:r>
              <a:rPr lang="zh-TW" altLang="zh-TW" sz="2400" dirty="0">
                <a:solidFill>
                  <a:srgbClr val="00B050"/>
                </a:solidFill>
              </a:rPr>
              <a:t>模型</a:t>
            </a:r>
            <a:endParaRPr lang="en-US" altLang="zh-TW" sz="2400" dirty="0">
              <a:solidFill>
                <a:srgbClr val="00B050"/>
              </a:solidFill>
            </a:endParaRPr>
          </a:p>
        </p:txBody>
      </p:sp>
    </p:spTree>
    <p:extLst>
      <p:ext uri="{BB962C8B-B14F-4D97-AF65-F5344CB8AC3E}">
        <p14:creationId xmlns:p14="http://schemas.microsoft.com/office/powerpoint/2010/main" val="12038280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37" y="2055758"/>
            <a:ext cx="7425991" cy="424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solidFill>
                  <a:srgbClr val="00B050"/>
                </a:solidFill>
              </a:rPr>
              <a:t>YOLO</a:t>
            </a:r>
            <a:r>
              <a:rPr lang="zh-TW" altLang="zh-TW" sz="2400" dirty="0">
                <a:solidFill>
                  <a:srgbClr val="00B050"/>
                </a:solidFill>
              </a:rPr>
              <a:t>神經網路架構</a:t>
            </a:r>
            <a:endParaRPr lang="en-US" altLang="zh-TW" sz="2400" dirty="0">
              <a:solidFill>
                <a:srgbClr val="00B050"/>
              </a:solidFill>
            </a:endParaRPr>
          </a:p>
        </p:txBody>
      </p:sp>
    </p:spTree>
    <p:extLst>
      <p:ext uri="{BB962C8B-B14F-4D97-AF65-F5344CB8AC3E}">
        <p14:creationId xmlns:p14="http://schemas.microsoft.com/office/powerpoint/2010/main" val="772976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fontScale="92500" lnSpcReduction="10000"/>
          </a:bodyPr>
          <a:lstStyle/>
          <a:p>
            <a:pPr marL="63500" indent="0">
              <a:lnSpc>
                <a:spcPct val="160000"/>
              </a:lnSpc>
              <a:buNone/>
            </a:pPr>
            <a:r>
              <a:rPr lang="en-US" altLang="zh-TW" sz="2600" dirty="0" err="1">
                <a:solidFill>
                  <a:srgbClr val="00B050"/>
                </a:solidFill>
              </a:rPr>
              <a:t>YOLOv4</a:t>
            </a:r>
            <a:r>
              <a:rPr lang="zh-TW" altLang="zh-TW" sz="2600" dirty="0">
                <a:solidFill>
                  <a:srgbClr val="00B050"/>
                </a:solidFill>
              </a:rPr>
              <a:t>介紹</a:t>
            </a:r>
            <a:endParaRPr lang="en-US" altLang="zh-TW" sz="2600" dirty="0">
              <a:solidFill>
                <a:srgbClr val="00B050"/>
              </a:solidFill>
            </a:endParaRPr>
          </a:p>
          <a:p>
            <a:pPr marL="355600" lvl="2" indent="-352425">
              <a:lnSpc>
                <a:spcPct val="160000"/>
              </a:lnSpc>
            </a:pPr>
            <a:r>
              <a:rPr lang="en-US" altLang="zh-TW" sz="2400" dirty="0" err="1" smtClean="0"/>
              <a:t>YOLOv4</a:t>
            </a:r>
            <a:r>
              <a:rPr lang="zh-TW" altLang="zh-TW" sz="2400" dirty="0"/>
              <a:t>是由中研院資訊科學研究所所長廖弘源及博士後研究員王建堯，與俄羅斯學者博科夫斯基</a:t>
            </a:r>
            <a:r>
              <a:rPr lang="en-US" altLang="zh-TW" sz="2400" dirty="0"/>
              <a:t>(Alexey </a:t>
            </a:r>
            <a:r>
              <a:rPr lang="en-US" altLang="zh-TW" sz="2400" dirty="0" err="1"/>
              <a:t>Bochkovskiy</a:t>
            </a:r>
            <a:r>
              <a:rPr lang="en-US" altLang="zh-TW" sz="2400" dirty="0"/>
              <a:t>)</a:t>
            </a:r>
            <a:r>
              <a:rPr lang="zh-TW" altLang="zh-TW" sz="2400" dirty="0"/>
              <a:t>於</a:t>
            </a:r>
            <a:r>
              <a:rPr lang="en-US" altLang="zh-TW" sz="2400" dirty="0"/>
              <a:t>2020</a:t>
            </a:r>
            <a:r>
              <a:rPr lang="zh-TW" altLang="zh-TW" sz="2400" dirty="0"/>
              <a:t>年所共同研發。</a:t>
            </a:r>
            <a:endParaRPr lang="en-US" altLang="zh-TW" sz="2400" dirty="0"/>
          </a:p>
          <a:p>
            <a:pPr marL="355600" lvl="2" indent="-352425">
              <a:lnSpc>
                <a:spcPct val="160000"/>
              </a:lnSpc>
            </a:pPr>
            <a:r>
              <a:rPr lang="zh-TW" altLang="zh-TW" sz="2400" dirty="0"/>
              <a:t>此技術一開始是要想如何增進十字路口的交通分析？也就是即時偵測車流量、車速等。</a:t>
            </a:r>
            <a:endParaRPr lang="en-US" altLang="zh-TW" sz="2400" dirty="0"/>
          </a:p>
          <a:p>
            <a:pPr marL="355600" lvl="2" indent="-352425">
              <a:lnSpc>
                <a:spcPct val="160000"/>
              </a:lnSpc>
            </a:pPr>
            <a:r>
              <a:rPr lang="zh-TW" altLang="zh-TW" sz="2400" dirty="0"/>
              <a:t>因為馬路上的車輛速度很快，必須即時辨識物件，在短時間內就能辨識出車輛，並能持續追蹤，計算車速。</a:t>
            </a:r>
            <a:endParaRPr lang="en-US" altLang="zh-TW" sz="2400" dirty="0"/>
          </a:p>
          <a:p>
            <a:pPr marL="355600" lvl="2" indent="-352425">
              <a:lnSpc>
                <a:spcPct val="160000"/>
              </a:lnSpc>
            </a:pPr>
            <a:r>
              <a:rPr lang="en-US" altLang="zh-TW" sz="2400" dirty="0"/>
              <a:t>YOLOv4 </a:t>
            </a:r>
            <a:r>
              <a:rPr lang="zh-TW" altLang="zh-TW" sz="2400" dirty="0"/>
              <a:t>的速度是</a:t>
            </a:r>
            <a:r>
              <a:rPr lang="en-US" altLang="zh-TW" sz="2400" dirty="0"/>
              <a:t> </a:t>
            </a:r>
            <a:r>
              <a:rPr lang="en-US" altLang="zh-TW" sz="2400" dirty="0" err="1"/>
              <a:t>EfficientDet</a:t>
            </a:r>
            <a:r>
              <a:rPr lang="zh-TW" altLang="zh-TW" sz="2400" dirty="0"/>
              <a:t>的兩倍，性能相當。</a:t>
            </a:r>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23526817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76" y="2670810"/>
            <a:ext cx="7820225" cy="2722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YOLOv4</a:t>
            </a:r>
            <a:r>
              <a:rPr lang="zh-TW" altLang="zh-TW" sz="2400" dirty="0">
                <a:solidFill>
                  <a:srgbClr val="00B050"/>
                </a:solidFill>
              </a:rPr>
              <a:t>神經網路架構</a:t>
            </a:r>
            <a:endParaRPr lang="en-US" altLang="zh-TW" sz="2400" dirty="0">
              <a:solidFill>
                <a:srgbClr val="00B050"/>
              </a:solidFill>
            </a:endParaRPr>
          </a:p>
        </p:txBody>
      </p:sp>
    </p:spTree>
    <p:extLst>
      <p:ext uri="{BB962C8B-B14F-4D97-AF65-F5344CB8AC3E}">
        <p14:creationId xmlns:p14="http://schemas.microsoft.com/office/powerpoint/2010/main" val="18784751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zh-TW" altLang="zh-TW" sz="2400" dirty="0">
                <a:solidFill>
                  <a:srgbClr val="00B050"/>
                </a:solidFill>
              </a:rPr>
              <a:t>安裝環境與</a:t>
            </a:r>
            <a:r>
              <a:rPr lang="en-US" altLang="zh-TW" sz="2400" dirty="0" err="1">
                <a:solidFill>
                  <a:srgbClr val="00B050"/>
                </a:solidFill>
              </a:rPr>
              <a:t>YOLOv4</a:t>
            </a:r>
            <a:r>
              <a:rPr lang="zh-TW" altLang="zh-TW" sz="2400" dirty="0">
                <a:solidFill>
                  <a:srgbClr val="00B050"/>
                </a:solidFill>
              </a:rPr>
              <a:t>模型</a:t>
            </a:r>
            <a:endParaRPr lang="en-US" altLang="zh-TW" sz="2400" dirty="0">
              <a:solidFill>
                <a:srgbClr val="00B050"/>
              </a:solidFill>
            </a:endParaRPr>
          </a:p>
          <a:p>
            <a:pPr marL="355600" lvl="2" indent="-352425">
              <a:lnSpc>
                <a:spcPct val="160000"/>
              </a:lnSpc>
            </a:pPr>
            <a:r>
              <a:rPr lang="zh-TW" altLang="zh-TW" sz="2400" dirty="0" smtClean="0"/>
              <a:t>首先</a:t>
            </a:r>
            <a:r>
              <a:rPr lang="zh-TW" altLang="zh-TW" sz="2400" dirty="0"/>
              <a:t>到</a:t>
            </a:r>
            <a:r>
              <a:rPr lang="en-US" altLang="zh-TW" sz="2400" dirty="0"/>
              <a:t>Google</a:t>
            </a:r>
            <a:r>
              <a:rPr lang="zh-TW" altLang="zh-TW" sz="2400" dirty="0"/>
              <a:t>的網路雲端平台</a:t>
            </a:r>
            <a:r>
              <a:rPr lang="en-US" altLang="zh-TW" sz="2400" dirty="0" err="1" smtClean="0"/>
              <a:t>Colab</a:t>
            </a:r>
            <a:endParaRPr lang="en-US" altLang="zh-TW" sz="2400" dirty="0" smtClean="0"/>
          </a:p>
          <a:p>
            <a:pPr marL="722313" lvl="3" indent="-366713">
              <a:lnSpc>
                <a:spcPct val="160000"/>
              </a:lnSpc>
            </a:pPr>
            <a:r>
              <a:rPr lang="en-US" altLang="zh-TW" sz="2400" dirty="0" smtClean="0">
                <a:hlinkClick r:id="rId2"/>
              </a:rPr>
              <a:t>https</a:t>
            </a:r>
            <a:r>
              <a:rPr lang="en-US" altLang="zh-TW" sz="2400" dirty="0">
                <a:hlinkClick r:id="rId2"/>
              </a:rPr>
              <a:t>://colab.research.google.com/</a:t>
            </a:r>
            <a:endParaRPr lang="en-US" altLang="zh-TW" sz="2400" dirty="0"/>
          </a:p>
          <a:p>
            <a:pPr marL="355600" lvl="2" indent="-352425">
              <a:lnSpc>
                <a:spcPct val="160000"/>
              </a:lnSpc>
            </a:pPr>
            <a:r>
              <a:rPr lang="zh-TW" altLang="zh-TW" sz="2400" dirty="0"/>
              <a:t>登入</a:t>
            </a:r>
            <a:r>
              <a:rPr lang="en-US" altLang="zh-TW" sz="2400" dirty="0"/>
              <a:t>Google</a:t>
            </a:r>
            <a:r>
              <a:rPr lang="zh-TW" altLang="zh-TW" sz="2400" dirty="0"/>
              <a:t>帳號後，新增</a:t>
            </a:r>
            <a:r>
              <a:rPr lang="en-US" altLang="zh-TW" sz="2400" dirty="0"/>
              <a:t>Notebook</a:t>
            </a:r>
            <a:r>
              <a:rPr lang="zh-TW" altLang="zh-TW" sz="2400" dirty="0"/>
              <a:t>準備下載</a:t>
            </a:r>
            <a:r>
              <a:rPr lang="en-US" altLang="zh-TW" sz="2400" dirty="0" err="1"/>
              <a:t>YOLOv4</a:t>
            </a:r>
            <a:r>
              <a:rPr lang="zh-TW" altLang="zh-TW" sz="2400" dirty="0" smtClean="0"/>
              <a:t>模型</a:t>
            </a:r>
            <a:endParaRPr lang="zh-TW" altLang="zh-TW" sz="2400" dirty="0"/>
          </a:p>
          <a:p>
            <a:pPr marL="355600" lvl="2" indent="-352425">
              <a:lnSpc>
                <a:spcPct val="160000"/>
              </a:lnSpc>
            </a:pPr>
            <a:r>
              <a:rPr lang="zh-TW" altLang="zh-TW" sz="2400" dirty="0"/>
              <a:t>在</a:t>
            </a:r>
            <a:r>
              <a:rPr lang="en-US" altLang="zh-TW" sz="2400" dirty="0"/>
              <a:t>Notebook</a:t>
            </a:r>
            <a:r>
              <a:rPr lang="zh-TW" altLang="zh-TW" sz="2400" dirty="0"/>
              <a:t>的左上角點擊</a:t>
            </a:r>
            <a:r>
              <a:rPr lang="en-US" altLang="zh-TW" sz="2400" dirty="0"/>
              <a:t>Edit</a:t>
            </a:r>
            <a:r>
              <a:rPr lang="zh-TW" altLang="zh-TW" sz="2400" dirty="0"/>
              <a:t>選擇</a:t>
            </a:r>
            <a:r>
              <a:rPr lang="en-US" altLang="zh-TW" sz="2400" dirty="0"/>
              <a:t>Notebook settings</a:t>
            </a:r>
            <a:r>
              <a:rPr lang="zh-TW" altLang="zh-TW" sz="2400" dirty="0"/>
              <a:t>開啟小視窗，選擇</a:t>
            </a:r>
            <a:r>
              <a:rPr lang="en-US" altLang="zh-TW" sz="2400" dirty="0"/>
              <a:t>GPU</a:t>
            </a:r>
            <a:r>
              <a:rPr lang="zh-TW" altLang="zh-TW" sz="2400" dirty="0"/>
              <a:t>增快</a:t>
            </a:r>
            <a:r>
              <a:rPr lang="en-US" altLang="zh-TW" sz="2400" dirty="0"/>
              <a:t>YOLOv4</a:t>
            </a:r>
            <a:r>
              <a:rPr lang="zh-TW" altLang="zh-TW" sz="2400" dirty="0"/>
              <a:t>模型預測。</a:t>
            </a:r>
          </a:p>
          <a:p>
            <a:pPr marL="355600" lvl="2" indent="-352425">
              <a:lnSpc>
                <a:spcPct val="160000"/>
              </a:lnSpc>
            </a:pPr>
            <a:r>
              <a:rPr lang="zh-TW" altLang="zh-TW" sz="2400" dirty="0"/>
              <a:t>輸入以下指令，查看當前</a:t>
            </a:r>
            <a:r>
              <a:rPr lang="en-US" altLang="zh-TW" sz="2400" dirty="0"/>
              <a:t>GPU</a:t>
            </a:r>
            <a:r>
              <a:rPr lang="zh-TW" altLang="zh-TW" sz="2400" dirty="0"/>
              <a:t>訊息，如圖</a:t>
            </a:r>
            <a:r>
              <a:rPr lang="en-US" altLang="zh-TW" sz="2400" dirty="0"/>
              <a:t>5-21</a:t>
            </a:r>
            <a:r>
              <a:rPr lang="zh-TW" altLang="zh-TW" sz="2400" dirty="0"/>
              <a:t>。</a:t>
            </a:r>
            <a:endParaRPr lang="en-US" altLang="zh-TW" sz="2400" dirty="0"/>
          </a:p>
          <a:p>
            <a:pPr marL="355600" lvl="2" indent="-352425">
              <a:lnSpc>
                <a:spcPct val="160000"/>
              </a:lnSpc>
            </a:pPr>
            <a:r>
              <a:rPr lang="en-US" altLang="zh-TW" sz="2400" dirty="0"/>
              <a:t>!</a:t>
            </a:r>
            <a:r>
              <a:rPr lang="en-US" altLang="zh-TW" sz="2400" dirty="0" err="1" smtClean="0"/>
              <a:t>nvidia-smi</a:t>
            </a:r>
            <a:r>
              <a:rPr lang="zh-TW" altLang="en-US" sz="2400" dirty="0" smtClean="0"/>
              <a:t>。</a:t>
            </a:r>
            <a:endParaRPr lang="zh-TW" altLang="zh-TW" sz="2400" dirty="0"/>
          </a:p>
        </p:txBody>
      </p:sp>
    </p:spTree>
    <p:extLst>
      <p:ext uri="{BB962C8B-B14F-4D97-AF65-F5344CB8AC3E}">
        <p14:creationId xmlns:p14="http://schemas.microsoft.com/office/powerpoint/2010/main" val="2194001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326" y="2234594"/>
            <a:ext cx="6338511" cy="370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solidFill>
                  <a:srgbClr val="00B050"/>
                </a:solidFill>
              </a:rPr>
              <a:t>GPU</a:t>
            </a:r>
            <a:r>
              <a:rPr lang="zh-TW" altLang="zh-TW" sz="2400" dirty="0">
                <a:solidFill>
                  <a:srgbClr val="00B050"/>
                </a:solidFill>
              </a:rPr>
              <a:t>訊息</a:t>
            </a:r>
            <a:endParaRPr lang="en-US" altLang="zh-TW" sz="2400" dirty="0">
              <a:solidFill>
                <a:srgbClr val="00B050"/>
              </a:solidFill>
            </a:endParaRPr>
          </a:p>
        </p:txBody>
      </p:sp>
    </p:spTree>
    <p:extLst>
      <p:ext uri="{BB962C8B-B14F-4D97-AF65-F5344CB8AC3E}">
        <p14:creationId xmlns:p14="http://schemas.microsoft.com/office/powerpoint/2010/main" val="18699842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zh-TW" altLang="en-US" sz="2400" dirty="0">
                <a:solidFill>
                  <a:srgbClr val="00B050"/>
                </a:solidFill>
              </a:rPr>
              <a:t>車牌辨識</a:t>
            </a:r>
            <a:endParaRPr lang="en-US" altLang="zh-TW" sz="2400" dirty="0" smtClean="0">
              <a:solidFill>
                <a:srgbClr val="00B050"/>
              </a:solidFill>
            </a:endParaRPr>
          </a:p>
          <a:p>
            <a:pPr marL="355600" lvl="2" indent="-352425">
              <a:lnSpc>
                <a:spcPct val="150000"/>
              </a:lnSpc>
            </a:pPr>
            <a:r>
              <a:rPr lang="zh-TW" altLang="en-US" sz="2400" dirty="0" smtClean="0"/>
              <a:t>進入</a:t>
            </a:r>
            <a:r>
              <a:rPr lang="zh-TW" altLang="en-US" sz="2400" dirty="0"/>
              <a:t>停車場時，攝影機將拍攝車牌號碼。</a:t>
            </a:r>
          </a:p>
          <a:p>
            <a:pPr marL="355600" lvl="2" indent="-352425">
              <a:lnSpc>
                <a:spcPct val="150000"/>
              </a:lnSpc>
            </a:pPr>
            <a:r>
              <a:rPr lang="zh-TW" altLang="en-US" sz="2400" dirty="0"/>
              <a:t>駛出停車場前只要在繳費機中輸入車牌號碼便可繳費。</a:t>
            </a:r>
          </a:p>
          <a:p>
            <a:pPr marL="355600" lvl="2" indent="-352425">
              <a:lnSpc>
                <a:spcPct val="150000"/>
              </a:lnSpc>
            </a:pPr>
            <a:r>
              <a:rPr lang="zh-TW" altLang="en-US" sz="2400" dirty="0"/>
              <a:t>出場時攝影機拍攝到車牌照片，便會與資料庫中的車牌比對，確認已繳費便會打開柵欄讓車子出去。</a:t>
            </a:r>
          </a:p>
        </p:txBody>
      </p:sp>
      <p:pic>
        <p:nvPicPr>
          <p:cNvPr id="6" name="Picture 2">
            <a:extLst>
              <a:ext uri="{FF2B5EF4-FFF2-40B4-BE49-F238E27FC236}">
                <a16:creationId xmlns="" xmlns:a16="http://schemas.microsoft.com/office/drawing/2014/main" id="{A4596970-B972-4E8A-96BC-5E494155A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824" y="3562714"/>
            <a:ext cx="3519708" cy="2763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1373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569" y="2197868"/>
            <a:ext cx="7200000" cy="399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solidFill>
                  <a:srgbClr val="00B050"/>
                </a:solidFill>
              </a:rPr>
              <a:t>GPU</a:t>
            </a:r>
            <a:r>
              <a:rPr lang="zh-TW" altLang="zh-TW" sz="2400" dirty="0">
                <a:solidFill>
                  <a:srgbClr val="00B050"/>
                </a:solidFill>
              </a:rPr>
              <a:t>訊息與下載</a:t>
            </a:r>
            <a:r>
              <a:rPr lang="en-US" altLang="zh-TW" sz="2400" dirty="0" err="1">
                <a:solidFill>
                  <a:srgbClr val="00B050"/>
                </a:solidFill>
              </a:rPr>
              <a:t>YOLOv4</a:t>
            </a:r>
            <a:r>
              <a:rPr lang="zh-TW" altLang="zh-TW" sz="2400" dirty="0">
                <a:solidFill>
                  <a:srgbClr val="00B050"/>
                </a:solidFill>
              </a:rPr>
              <a:t>模型</a:t>
            </a:r>
            <a:r>
              <a:rPr lang="en-US" altLang="zh-TW" sz="2400" dirty="0">
                <a:solidFill>
                  <a:srgbClr val="00B050"/>
                </a:solidFill>
              </a:rPr>
              <a:t>-1</a:t>
            </a:r>
          </a:p>
        </p:txBody>
      </p:sp>
    </p:spTree>
    <p:extLst>
      <p:ext uri="{BB962C8B-B14F-4D97-AF65-F5344CB8AC3E}">
        <p14:creationId xmlns:p14="http://schemas.microsoft.com/office/powerpoint/2010/main" val="22694409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248" y="2737183"/>
            <a:ext cx="7200000" cy="2150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a:solidFill>
                  <a:srgbClr val="00B050"/>
                </a:solidFill>
              </a:rPr>
              <a:t>GPU</a:t>
            </a:r>
            <a:r>
              <a:rPr lang="zh-TW" altLang="zh-TW" sz="2400" dirty="0">
                <a:solidFill>
                  <a:srgbClr val="00B050"/>
                </a:solidFill>
              </a:rPr>
              <a:t>訊息與下載</a:t>
            </a:r>
            <a:r>
              <a:rPr lang="en-US" altLang="zh-TW" sz="2400" dirty="0" err="1">
                <a:solidFill>
                  <a:srgbClr val="00B050"/>
                </a:solidFill>
              </a:rPr>
              <a:t>YOLOv4</a:t>
            </a:r>
            <a:r>
              <a:rPr lang="zh-TW" altLang="zh-TW" sz="2400" dirty="0">
                <a:solidFill>
                  <a:srgbClr val="00B050"/>
                </a:solidFill>
              </a:rPr>
              <a:t>模型</a:t>
            </a:r>
            <a:r>
              <a:rPr lang="en-US" altLang="zh-TW" sz="2400" dirty="0">
                <a:solidFill>
                  <a:srgbClr val="00B050"/>
                </a:solidFill>
              </a:rPr>
              <a:t>-2</a:t>
            </a:r>
          </a:p>
        </p:txBody>
      </p:sp>
    </p:spTree>
    <p:extLst>
      <p:ext uri="{BB962C8B-B14F-4D97-AF65-F5344CB8AC3E}">
        <p14:creationId xmlns:p14="http://schemas.microsoft.com/office/powerpoint/2010/main" val="1821877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779" y="2030929"/>
            <a:ext cx="5471329" cy="4335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YOLOv4</a:t>
            </a:r>
            <a:r>
              <a:rPr lang="zh-TW" altLang="zh-TW" sz="2400" dirty="0">
                <a:solidFill>
                  <a:srgbClr val="00B050"/>
                </a:solidFill>
              </a:rPr>
              <a:t>圖片偵測的結果</a:t>
            </a:r>
            <a:endParaRPr lang="en-US" altLang="zh-TW" sz="2400" dirty="0">
              <a:solidFill>
                <a:srgbClr val="00B050"/>
              </a:solidFill>
            </a:endParaRPr>
          </a:p>
        </p:txBody>
      </p:sp>
    </p:spTree>
    <p:extLst>
      <p:ext uri="{BB962C8B-B14F-4D97-AF65-F5344CB8AC3E}">
        <p14:creationId xmlns:p14="http://schemas.microsoft.com/office/powerpoint/2010/main" val="13953569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5-2</a:t>
            </a:r>
            <a:r>
              <a:rPr lang="zh-TW" altLang="en-US" dirty="0"/>
              <a:t>　人工智慧實務應用</a:t>
            </a:r>
            <a:r>
              <a:rPr lang="en-US" altLang="zh-TW" dirty="0"/>
              <a:t>-</a:t>
            </a:r>
            <a:r>
              <a:rPr lang="zh-TW" altLang="en-US" dirty="0"/>
              <a:t>自然語言處理</a:t>
            </a:r>
            <a:endParaRPr lang="zh-TW" altLang="zh-TW" dirty="0"/>
          </a:p>
        </p:txBody>
      </p:sp>
      <p:sp>
        <p:nvSpPr>
          <p:cNvPr id="5" name="內容版面配置區 1"/>
          <p:cNvSpPr>
            <a:spLocks noGrp="1"/>
          </p:cNvSpPr>
          <p:nvPr>
            <p:ph idx="1"/>
          </p:nvPr>
        </p:nvSpPr>
        <p:spPr/>
        <p:txBody>
          <a:bodyPr/>
          <a:lstStyle/>
          <a:p>
            <a:pPr marL="0" indent="0">
              <a:lnSpc>
                <a:spcPct val="150000"/>
              </a:lnSpc>
              <a:buNone/>
            </a:pPr>
            <a:r>
              <a:rPr lang="en-US" altLang="zh-TW" dirty="0"/>
              <a:t>5-2-1</a:t>
            </a:r>
            <a:r>
              <a:rPr lang="zh-TW" altLang="en-US" dirty="0"/>
              <a:t>　自然語言處理流程</a:t>
            </a:r>
            <a:endParaRPr lang="en-US" altLang="zh-TW" dirty="0"/>
          </a:p>
          <a:p>
            <a:pPr marL="0" indent="0">
              <a:lnSpc>
                <a:spcPct val="150000"/>
              </a:lnSpc>
              <a:buNone/>
            </a:pPr>
            <a:r>
              <a:rPr lang="en-US" altLang="zh-TW" dirty="0"/>
              <a:t>5-2-2</a:t>
            </a:r>
            <a:r>
              <a:rPr lang="zh-TW" altLang="zh-TW" dirty="0"/>
              <a:t>　</a:t>
            </a:r>
            <a:r>
              <a:rPr lang="en-US" altLang="zh-TW" dirty="0"/>
              <a:t>TF-IDF </a:t>
            </a:r>
          </a:p>
          <a:p>
            <a:pPr marL="0" indent="0">
              <a:lnSpc>
                <a:spcPct val="150000"/>
              </a:lnSpc>
              <a:buNone/>
            </a:pPr>
            <a:r>
              <a:rPr lang="en-US" altLang="zh-TW" dirty="0"/>
              <a:t>5-2-3</a:t>
            </a:r>
            <a:r>
              <a:rPr lang="zh-TW" altLang="zh-TW" dirty="0"/>
              <a:t>　</a:t>
            </a:r>
            <a:r>
              <a:rPr lang="en-US" altLang="zh-TW" dirty="0"/>
              <a:t>Word Embedding</a:t>
            </a:r>
            <a:endParaRPr lang="zh-TW" altLang="zh-TW" dirty="0"/>
          </a:p>
          <a:p>
            <a:pPr marL="0" indent="0">
              <a:lnSpc>
                <a:spcPct val="150000"/>
              </a:lnSpc>
              <a:buNone/>
            </a:pPr>
            <a:r>
              <a:rPr lang="en-US" altLang="zh-TW" dirty="0"/>
              <a:t>5-2-4</a:t>
            </a:r>
            <a:r>
              <a:rPr lang="zh-TW" altLang="zh-TW" dirty="0"/>
              <a:t>　</a:t>
            </a:r>
            <a:r>
              <a:rPr lang="en-US" altLang="zh-TW" dirty="0" err="1"/>
              <a:t>Jieba</a:t>
            </a:r>
            <a:r>
              <a:rPr lang="zh-TW" altLang="zh-TW" dirty="0"/>
              <a:t>結巴中文斷詞</a:t>
            </a:r>
          </a:p>
          <a:p>
            <a:pPr marL="0" indent="0">
              <a:lnSpc>
                <a:spcPct val="150000"/>
              </a:lnSpc>
              <a:buNone/>
            </a:pPr>
            <a:r>
              <a:rPr lang="en-US" altLang="zh-TW" dirty="0"/>
              <a:t>5-2-5</a:t>
            </a:r>
            <a:r>
              <a:rPr lang="zh-TW" altLang="zh-TW" dirty="0"/>
              <a:t>　</a:t>
            </a:r>
            <a:r>
              <a:rPr lang="en-US" altLang="zh-TW" dirty="0" err="1"/>
              <a:t>Gensim</a:t>
            </a:r>
            <a:endParaRPr lang="zh-TW" altLang="zh-TW" dirty="0"/>
          </a:p>
          <a:p>
            <a:pPr marL="0" indent="0">
              <a:lnSpc>
                <a:spcPct val="150000"/>
              </a:lnSpc>
              <a:buNone/>
            </a:pPr>
            <a:r>
              <a:rPr lang="en-US" altLang="zh-TW" dirty="0"/>
              <a:t>5-2-6</a:t>
            </a:r>
            <a:r>
              <a:rPr lang="zh-TW" altLang="zh-TW" dirty="0"/>
              <a:t>　</a:t>
            </a:r>
            <a:r>
              <a:rPr lang="en-US" altLang="zh-TW" dirty="0"/>
              <a:t>Google Trends/Search</a:t>
            </a:r>
            <a:endParaRPr lang="zh-TW" altLang="zh-TW" dirty="0"/>
          </a:p>
          <a:p>
            <a:pPr marL="0" indent="0">
              <a:lnSpc>
                <a:spcPct val="150000"/>
              </a:lnSpc>
              <a:buNone/>
            </a:pPr>
            <a:r>
              <a:rPr lang="en-US" altLang="zh-TW" dirty="0"/>
              <a:t>5-2-7</a:t>
            </a:r>
            <a:r>
              <a:rPr lang="zh-TW" altLang="zh-TW" dirty="0"/>
              <a:t>　爬蟲</a:t>
            </a:r>
          </a:p>
          <a:p>
            <a:pPr marL="342900" lvl="1" indent="-342900">
              <a:lnSpc>
                <a:spcPct val="150000"/>
              </a:lnSpc>
              <a:spcBef>
                <a:spcPts val="80"/>
              </a:spcBef>
              <a:spcAft>
                <a:spcPct val="0"/>
              </a:spcAft>
              <a:buNone/>
            </a:pPr>
            <a:endParaRPr lang="en-US" altLang="zh-TW" sz="2400" b="1" dirty="0">
              <a:solidFill>
                <a:srgbClr val="00B050"/>
              </a:solidFill>
              <a:latin typeface="+mn-lt"/>
              <a:ea typeface="+mn-ea"/>
              <a:cs typeface="+mn-cs"/>
            </a:endParaRPr>
          </a:p>
          <a:p>
            <a:pPr marL="342900" lvl="1" indent="-342900">
              <a:lnSpc>
                <a:spcPct val="150000"/>
              </a:lnSpc>
              <a:spcBef>
                <a:spcPts val="80"/>
              </a:spcBef>
              <a:spcAft>
                <a:spcPct val="0"/>
              </a:spcAft>
              <a:buNone/>
            </a:pPr>
            <a:endParaRPr lang="en-US" altLang="zh-TW" sz="2400" b="1" dirty="0">
              <a:solidFill>
                <a:srgbClr val="00B050"/>
              </a:solidFill>
              <a:latin typeface="+mn-lt"/>
              <a:ea typeface="+mn-ea"/>
              <a:cs typeface="+mn-cs"/>
            </a:endParaRPr>
          </a:p>
          <a:p>
            <a:pPr marL="342900" lvl="1" indent="-342900">
              <a:lnSpc>
                <a:spcPct val="150000"/>
              </a:lnSpc>
              <a:spcBef>
                <a:spcPts val="80"/>
              </a:spcBef>
              <a:spcAft>
                <a:spcPct val="0"/>
              </a:spcAft>
              <a:buNone/>
            </a:pPr>
            <a:endParaRPr lang="en-US" altLang="zh-TW" sz="2400" b="1" dirty="0">
              <a:solidFill>
                <a:srgbClr val="00B050"/>
              </a:solidFill>
              <a:latin typeface="+mn-lt"/>
              <a:ea typeface="+mn-ea"/>
              <a:cs typeface="+mn-cs"/>
            </a:endParaRPr>
          </a:p>
        </p:txBody>
      </p:sp>
    </p:spTree>
    <p:extLst>
      <p:ext uri="{BB962C8B-B14F-4D97-AF65-F5344CB8AC3E}">
        <p14:creationId xmlns:p14="http://schemas.microsoft.com/office/powerpoint/2010/main" val="23635994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Autofit/>
          </a:bodyPr>
          <a:lstStyle/>
          <a:p>
            <a:pPr marL="341312" indent="-277812">
              <a:lnSpc>
                <a:spcPct val="150000"/>
              </a:lnSpc>
              <a:buNone/>
            </a:pPr>
            <a:r>
              <a:rPr lang="en-US" altLang="zh-TW" dirty="0"/>
              <a:t>5-2-1</a:t>
            </a:r>
            <a:r>
              <a:rPr lang="zh-TW" altLang="en-US" dirty="0"/>
              <a:t>　自然語言處理流程</a:t>
            </a:r>
            <a:endParaRPr lang="en-US" altLang="zh-TW" dirty="0" smtClean="0"/>
          </a:p>
          <a:p>
            <a:pPr marL="355600" lvl="2" indent="-352425">
              <a:lnSpc>
                <a:spcPct val="100000"/>
              </a:lnSpc>
            </a:pPr>
            <a:r>
              <a:rPr lang="zh-TW" altLang="en-US" sz="2400" dirty="0" smtClean="0"/>
              <a:t>語言</a:t>
            </a:r>
            <a:r>
              <a:rPr lang="zh-TW" altLang="en-US" sz="2400" dirty="0"/>
              <a:t>是從古至今人們溝通的主要方式，像是中文、英文、法文等日常生活中常聽到的語言。</a:t>
            </a:r>
          </a:p>
          <a:p>
            <a:pPr marL="355600" lvl="2" indent="-352425">
              <a:lnSpc>
                <a:spcPct val="100000"/>
              </a:lnSpc>
            </a:pPr>
            <a:r>
              <a:rPr lang="zh-TW" altLang="en-US" sz="2400" dirty="0"/>
              <a:t>為了讓電腦輕易地理解人類所講的語言， 或是運用人類所說的語言。</a:t>
            </a:r>
          </a:p>
          <a:p>
            <a:pPr marL="355600" lvl="2" indent="-352425">
              <a:lnSpc>
                <a:spcPct val="100000"/>
              </a:lnSpc>
            </a:pPr>
            <a:r>
              <a:rPr lang="zh-TW" altLang="en-US" sz="2400" dirty="0"/>
              <a:t>文字探勘流程：</a:t>
            </a:r>
          </a:p>
          <a:p>
            <a:pPr marL="722313" lvl="3" indent="-366713">
              <a:lnSpc>
                <a:spcPct val="100000"/>
              </a:lnSpc>
            </a:pPr>
            <a:r>
              <a:rPr lang="zh-TW" altLang="en-US" sz="2000" dirty="0"/>
              <a:t>中文斷詞 </a:t>
            </a:r>
          </a:p>
          <a:p>
            <a:pPr marL="722313" lvl="3" indent="-366713">
              <a:lnSpc>
                <a:spcPct val="100000"/>
              </a:lnSpc>
            </a:pPr>
            <a:r>
              <a:rPr lang="zh-TW" altLang="en-US" sz="2000" dirty="0"/>
              <a:t>字典索引</a:t>
            </a:r>
          </a:p>
          <a:p>
            <a:pPr marL="722313" lvl="3" indent="-366713">
              <a:lnSpc>
                <a:spcPct val="100000"/>
              </a:lnSpc>
            </a:pPr>
            <a:r>
              <a:rPr lang="zh-TW" altLang="en-US" sz="2000" dirty="0"/>
              <a:t>文章特徵提取 </a:t>
            </a:r>
          </a:p>
          <a:p>
            <a:pPr marL="722313" lvl="3" indent="-366713">
              <a:lnSpc>
                <a:spcPct val="100000"/>
              </a:lnSpc>
            </a:pPr>
            <a:r>
              <a:rPr lang="zh-TW" altLang="en-US" sz="2000" dirty="0"/>
              <a:t>文章主題建模 </a:t>
            </a:r>
          </a:p>
          <a:p>
            <a:pPr marL="722313" lvl="3" indent="-366713">
              <a:lnSpc>
                <a:spcPct val="100000"/>
              </a:lnSpc>
            </a:pPr>
            <a:r>
              <a:rPr lang="zh-TW" altLang="en-US" sz="2000" dirty="0"/>
              <a:t>詞向量 </a:t>
            </a:r>
          </a:p>
          <a:p>
            <a:pPr marL="722313" lvl="3" indent="-366713">
              <a:lnSpc>
                <a:spcPct val="100000"/>
              </a:lnSpc>
            </a:pPr>
            <a:r>
              <a:rPr lang="zh-TW" altLang="en-US" sz="2000" dirty="0"/>
              <a:t>語言模型 </a:t>
            </a:r>
            <a:endParaRPr lang="zh-TW" altLang="zh-TW" sz="2000"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34407898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9808A930-68DC-4F5A-B0CD-7F89BC649588}"/>
              </a:ext>
            </a:extLst>
          </p:cNvPr>
          <p:cNvSpPr>
            <a:spLocks noGrp="1"/>
          </p:cNvSpPr>
          <p:nvPr>
            <p:ph idx="1"/>
          </p:nvPr>
        </p:nvSpPr>
        <p:spPr/>
        <p:txBody>
          <a:bodyPr>
            <a:normAutofit/>
          </a:bodyPr>
          <a:lstStyle/>
          <a:p>
            <a:pPr marL="63500" indent="0">
              <a:lnSpc>
                <a:spcPct val="150000"/>
              </a:lnSpc>
              <a:buNone/>
            </a:pPr>
            <a:r>
              <a:rPr lang="zh-TW" altLang="en-US" sz="2400" dirty="0">
                <a:solidFill>
                  <a:srgbClr val="00B050"/>
                </a:solidFill>
              </a:rPr>
              <a:t>中文斷詞 </a:t>
            </a:r>
            <a:endParaRPr lang="en-US" altLang="zh-TW" sz="2400" dirty="0">
              <a:solidFill>
                <a:srgbClr val="00B050"/>
              </a:solidFill>
            </a:endParaRPr>
          </a:p>
          <a:p>
            <a:pPr marL="355600" lvl="2" indent="-352425">
              <a:lnSpc>
                <a:spcPct val="150000"/>
              </a:lnSpc>
            </a:pPr>
            <a:r>
              <a:rPr lang="zh-TW" altLang="en-US" sz="2400" dirty="0" smtClean="0"/>
              <a:t>以</a:t>
            </a:r>
            <a:r>
              <a:rPr lang="zh-TW" altLang="en-US" sz="2400" dirty="0"/>
              <a:t>中文來說，根據預先設定好的字典，先將句子進行初步斷詞、斷句及理解詞，例如：</a:t>
            </a:r>
          </a:p>
          <a:p>
            <a:pPr marL="625475" lvl="1" indent="-269875">
              <a:lnSpc>
                <a:spcPct val="150000"/>
              </a:lnSpc>
            </a:pPr>
            <a:r>
              <a:rPr lang="zh-TW" altLang="en-US" sz="2000" dirty="0"/>
              <a:t>「努力才能成功」 </a:t>
            </a:r>
            <a:r>
              <a:rPr lang="en-US" altLang="zh-TW" sz="2000" dirty="0">
                <a:sym typeface="Wingdings" panose="05000000000000000000" pitchFamily="2" charset="2"/>
              </a:rPr>
              <a:t></a:t>
            </a:r>
            <a:r>
              <a:rPr lang="zh-TW" altLang="en-US" sz="2000" dirty="0"/>
              <a:t>  </a:t>
            </a:r>
            <a:r>
              <a:rPr lang="en-US" altLang="zh-TW" sz="2000" dirty="0"/>
              <a:t>(</a:t>
            </a:r>
            <a:r>
              <a:rPr lang="zh-TW" altLang="en-US" sz="2000" dirty="0"/>
              <a:t>努力</a:t>
            </a:r>
            <a:r>
              <a:rPr lang="en-US" altLang="zh-TW" sz="2000" dirty="0"/>
              <a:t>) (</a:t>
            </a:r>
            <a:r>
              <a:rPr lang="zh-TW" altLang="en-US" sz="2000" dirty="0"/>
              <a:t>才</a:t>
            </a:r>
            <a:r>
              <a:rPr lang="en-US" altLang="zh-TW" sz="2000" dirty="0"/>
              <a:t>) (</a:t>
            </a:r>
            <a:r>
              <a:rPr lang="zh-TW" altLang="en-US" sz="2000" dirty="0"/>
              <a:t>能</a:t>
            </a:r>
            <a:r>
              <a:rPr lang="en-US" altLang="zh-TW" sz="2000" dirty="0"/>
              <a:t>) (</a:t>
            </a:r>
            <a:r>
              <a:rPr lang="zh-TW" altLang="en-US" sz="2000" dirty="0"/>
              <a:t>成功</a:t>
            </a:r>
            <a:r>
              <a:rPr lang="en-US" altLang="zh-TW" sz="2000" dirty="0"/>
              <a:t>) </a:t>
            </a:r>
          </a:p>
          <a:p>
            <a:pPr marL="355600" lvl="2" indent="-352425">
              <a:lnSpc>
                <a:spcPct val="150000"/>
              </a:lnSpc>
            </a:pPr>
            <a:r>
              <a:rPr lang="zh-TW" altLang="en-US" sz="2400" dirty="0"/>
              <a:t>再來分析字詞中的詞性結構，同一個字或是同一個詞放在不同的句子會產生不一樣的語意，如：</a:t>
            </a:r>
          </a:p>
          <a:p>
            <a:pPr marL="625475" lvl="1" indent="-269875">
              <a:lnSpc>
                <a:spcPct val="150000"/>
              </a:lnSpc>
            </a:pPr>
            <a:r>
              <a:rPr lang="zh-TW" altLang="en-US" sz="2000" dirty="0"/>
              <a:t>「努力才能成功」 </a:t>
            </a:r>
          </a:p>
          <a:p>
            <a:pPr marL="625475" lvl="1" indent="-269875">
              <a:lnSpc>
                <a:spcPct val="150000"/>
              </a:lnSpc>
            </a:pPr>
            <a:r>
              <a:rPr lang="zh-TW" altLang="en-US" sz="2000" dirty="0"/>
              <a:t>「他的領導才能很突出」</a:t>
            </a:r>
            <a:endParaRPr lang="en-US" altLang="zh-TW" sz="2000" dirty="0"/>
          </a:p>
          <a:p>
            <a:pPr marL="355600" lvl="2" indent="-352425">
              <a:lnSpc>
                <a:spcPct val="150000"/>
              </a:lnSpc>
            </a:pPr>
            <a:r>
              <a:rPr lang="zh-TW" altLang="en-US" sz="2400" dirty="0"/>
              <a:t>常用的工具為 </a:t>
            </a:r>
            <a:r>
              <a:rPr lang="en-US" altLang="zh-TW" sz="2400" dirty="0" err="1"/>
              <a:t>Jieba</a:t>
            </a:r>
            <a:r>
              <a:rPr lang="en-US" altLang="zh-TW" sz="2400" dirty="0"/>
              <a:t> </a:t>
            </a:r>
            <a:r>
              <a:rPr lang="zh-TW" altLang="en-US" sz="2400" dirty="0"/>
              <a:t>或 </a:t>
            </a:r>
            <a:r>
              <a:rPr lang="en-US" altLang="zh-TW" sz="2400" dirty="0"/>
              <a:t>CKIP</a:t>
            </a:r>
            <a:endParaRPr lang="zh-TW" altLang="en-US" sz="2400" dirty="0"/>
          </a:p>
          <a:p>
            <a:endParaRPr lang="zh-TW" altLang="en-US" dirty="0"/>
          </a:p>
          <a:p>
            <a:endParaRPr lang="en-US" altLang="zh-TW" dirty="0"/>
          </a:p>
          <a:p>
            <a:pPr lvl="1"/>
            <a:endParaRPr lang="zh-TW" altLang="zh-TW" dirty="0"/>
          </a:p>
        </p:txBody>
      </p:sp>
      <p:sp>
        <p:nvSpPr>
          <p:cNvPr id="3" name="標題 2">
            <a:extLst>
              <a:ext uri="{FF2B5EF4-FFF2-40B4-BE49-F238E27FC236}">
                <a16:creationId xmlns="" xmlns:a16="http://schemas.microsoft.com/office/drawing/2014/main" id="{548DB4CC-3443-46DC-A533-CAED2AB54498}"/>
              </a:ext>
            </a:extLst>
          </p:cNvPr>
          <p:cNvSpPr>
            <a:spLocks noGrp="1"/>
          </p:cNvSpPr>
          <p:nvPr>
            <p:ph type="title"/>
          </p:nvPr>
        </p:nvSpPr>
        <p:spPr/>
        <p:txBody>
          <a:bodyPr/>
          <a:lstStyle/>
          <a:p>
            <a:pPr marL="0" indent="0">
              <a:buNone/>
            </a:pPr>
            <a:endParaRPr lang="en-US" altLang="zh-TW" dirty="0"/>
          </a:p>
        </p:txBody>
      </p:sp>
    </p:spTree>
    <p:extLst>
      <p:ext uri="{BB962C8B-B14F-4D97-AF65-F5344CB8AC3E}">
        <p14:creationId xmlns:p14="http://schemas.microsoft.com/office/powerpoint/2010/main" val="4718429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63500" indent="0">
              <a:lnSpc>
                <a:spcPct val="150000"/>
              </a:lnSpc>
              <a:buNone/>
            </a:pPr>
            <a:r>
              <a:rPr lang="zh-TW" altLang="en-US" sz="2400" dirty="0">
                <a:solidFill>
                  <a:srgbClr val="00B050"/>
                </a:solidFill>
              </a:rPr>
              <a:t>字典索引 </a:t>
            </a:r>
            <a:endParaRPr lang="en-US" altLang="zh-TW" sz="2400" dirty="0">
              <a:solidFill>
                <a:srgbClr val="00B050"/>
              </a:solidFill>
            </a:endParaRPr>
          </a:p>
          <a:p>
            <a:pPr marL="355600" lvl="2" indent="-352425">
              <a:lnSpc>
                <a:spcPct val="150000"/>
              </a:lnSpc>
            </a:pPr>
            <a:r>
              <a:rPr lang="zh-TW" altLang="en-US" sz="2400" kern="1200" dirty="0" smtClean="0"/>
              <a:t>為了</a:t>
            </a:r>
            <a:r>
              <a:rPr lang="zh-TW" altLang="en-US" sz="2400" kern="1200" dirty="0"/>
              <a:t>讓電腦容易將字詞進行訓練，將字詞進行編碼，使電腦快速地找出句子是由哪些字詞所組成，如：</a:t>
            </a:r>
            <a:endParaRPr lang="en-US" altLang="zh-TW" sz="2400" kern="1200" dirty="0"/>
          </a:p>
          <a:p>
            <a:pPr marL="625475" lvl="1" indent="-269875">
              <a:lnSpc>
                <a:spcPct val="150000"/>
              </a:lnSpc>
            </a:pPr>
            <a:r>
              <a:rPr lang="en-US" altLang="zh-TW" sz="2000" dirty="0"/>
              <a:t>(</a:t>
            </a:r>
            <a:r>
              <a:rPr lang="zh-TW" altLang="en-US" sz="2000" dirty="0"/>
              <a:t>努力</a:t>
            </a:r>
            <a:r>
              <a:rPr lang="en-US" altLang="zh-TW" sz="2000" dirty="0"/>
              <a:t>, 0) (</a:t>
            </a:r>
            <a:r>
              <a:rPr lang="zh-TW" altLang="en-US" sz="2000" dirty="0"/>
              <a:t>才</a:t>
            </a:r>
            <a:r>
              <a:rPr lang="en-US" altLang="zh-TW" sz="2000" dirty="0"/>
              <a:t>, 1) (</a:t>
            </a:r>
            <a:r>
              <a:rPr lang="zh-TW" altLang="en-US" sz="2000" dirty="0"/>
              <a:t>能</a:t>
            </a:r>
            <a:r>
              <a:rPr lang="en-US" altLang="zh-TW" sz="2000" dirty="0"/>
              <a:t>, 2) (</a:t>
            </a:r>
            <a:r>
              <a:rPr lang="zh-TW" altLang="en-US" sz="2000" dirty="0"/>
              <a:t>成功</a:t>
            </a:r>
            <a:r>
              <a:rPr lang="en-US" altLang="zh-TW" sz="2000" dirty="0"/>
              <a:t>, 3)(</a:t>
            </a:r>
            <a:r>
              <a:rPr lang="zh-TW" altLang="en-US" sz="2000" dirty="0"/>
              <a:t>他</a:t>
            </a:r>
            <a:r>
              <a:rPr lang="en-US" altLang="zh-TW" sz="2000" dirty="0"/>
              <a:t>, 4) (</a:t>
            </a:r>
            <a:r>
              <a:rPr lang="zh-TW" altLang="en-US" sz="2000" dirty="0"/>
              <a:t>的</a:t>
            </a:r>
            <a:r>
              <a:rPr lang="en-US" altLang="zh-TW" sz="2000" dirty="0"/>
              <a:t>, 5) (</a:t>
            </a:r>
            <a:r>
              <a:rPr lang="zh-TW" altLang="en-US" sz="2000" dirty="0"/>
              <a:t>領導</a:t>
            </a:r>
            <a:r>
              <a:rPr lang="en-US" altLang="zh-TW" sz="2000" dirty="0"/>
              <a:t>, 6) (</a:t>
            </a:r>
            <a:r>
              <a:rPr lang="zh-TW" altLang="en-US" sz="2000" dirty="0"/>
              <a:t>才能</a:t>
            </a:r>
            <a:r>
              <a:rPr lang="en-US" altLang="zh-TW" sz="2000" dirty="0"/>
              <a:t>, 7) (</a:t>
            </a:r>
            <a:r>
              <a:rPr lang="zh-TW" altLang="en-US" sz="2000" dirty="0"/>
              <a:t>很</a:t>
            </a:r>
            <a:r>
              <a:rPr lang="en-US" altLang="zh-TW" sz="2000" dirty="0"/>
              <a:t>, 8) (</a:t>
            </a:r>
            <a:r>
              <a:rPr lang="zh-TW" altLang="en-US" sz="2000" dirty="0"/>
              <a:t>突出</a:t>
            </a:r>
            <a:r>
              <a:rPr lang="en-US" altLang="zh-TW" sz="2000" dirty="0"/>
              <a:t>, 9) </a:t>
            </a:r>
          </a:p>
          <a:p>
            <a:pPr marL="625475" lvl="1" indent="-269875">
              <a:lnSpc>
                <a:spcPct val="150000"/>
              </a:lnSpc>
            </a:pPr>
            <a:r>
              <a:rPr lang="zh-TW" altLang="en-US" sz="2000" dirty="0"/>
              <a:t>努力才能成功 → </a:t>
            </a:r>
            <a:r>
              <a:rPr lang="en-US" altLang="zh-TW" sz="2000" dirty="0"/>
              <a:t>(0) (1) (2) (3) </a:t>
            </a:r>
          </a:p>
          <a:p>
            <a:pPr marL="625475" lvl="1" indent="-269875">
              <a:lnSpc>
                <a:spcPct val="150000"/>
              </a:lnSpc>
            </a:pPr>
            <a:r>
              <a:rPr lang="zh-TW" altLang="en-US" sz="2000" dirty="0"/>
              <a:t>他的領導才能很突出 → </a:t>
            </a:r>
            <a:r>
              <a:rPr lang="en-US" altLang="zh-TW" sz="2000" dirty="0"/>
              <a:t>(4) (5) (6) (7) (8) (9) </a:t>
            </a:r>
            <a:r>
              <a:rPr lang="zh-TW" altLang="en-US" sz="2000" dirty="0"/>
              <a:t> </a:t>
            </a:r>
          </a:p>
        </p:txBody>
      </p:sp>
    </p:spTree>
    <p:extLst>
      <p:ext uri="{BB962C8B-B14F-4D97-AF65-F5344CB8AC3E}">
        <p14:creationId xmlns:p14="http://schemas.microsoft.com/office/powerpoint/2010/main" val="7139474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63500" indent="0">
              <a:lnSpc>
                <a:spcPct val="150000"/>
              </a:lnSpc>
              <a:buNone/>
            </a:pPr>
            <a:r>
              <a:rPr lang="zh-TW" altLang="en-US" sz="2400" dirty="0">
                <a:solidFill>
                  <a:srgbClr val="00B050"/>
                </a:solidFill>
              </a:rPr>
              <a:t>文章特徵提取 </a:t>
            </a:r>
            <a:endParaRPr lang="en-US" altLang="zh-TW" sz="2400" dirty="0">
              <a:solidFill>
                <a:srgbClr val="00B050"/>
              </a:solidFill>
            </a:endParaRPr>
          </a:p>
          <a:p>
            <a:pPr>
              <a:lnSpc>
                <a:spcPct val="150000"/>
              </a:lnSpc>
            </a:pPr>
            <a:r>
              <a:rPr lang="zh-TW" altLang="en-US" sz="2400" b="0" kern="1200" dirty="0" smtClean="0">
                <a:solidFill>
                  <a:schemeClr val="tx1"/>
                </a:solidFill>
                <a:latin typeface="Times New Roman" pitchFamily="18" charset="0"/>
                <a:ea typeface="標楷體" pitchFamily="65" charset="-120"/>
              </a:rPr>
              <a:t>將</a:t>
            </a:r>
            <a:r>
              <a:rPr lang="zh-TW" altLang="en-US" sz="2400" b="0" kern="1200" dirty="0">
                <a:solidFill>
                  <a:schemeClr val="tx1"/>
                </a:solidFill>
                <a:latin typeface="Times New Roman" pitchFamily="18" charset="0"/>
                <a:ea typeface="標楷體" pitchFamily="65" charset="-120"/>
              </a:rPr>
              <a:t>大量複雜的原始數據，例如，文字或音訊等，將其轉化為機器學習演算法容易識別的特徵。</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en-US" sz="2400" b="0" kern="1200" dirty="0">
                <a:solidFill>
                  <a:schemeClr val="tx1"/>
                </a:solidFill>
                <a:latin typeface="Times New Roman" pitchFamily="18" charset="0"/>
                <a:ea typeface="標楷體" pitchFamily="65" charset="-120"/>
              </a:rPr>
              <a:t>特徵提取的目的，主要是利用這些特徵對物件類別進行判 別，常用於圖像識別和文字語意辨識等。 </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en-US" sz="2400" b="0" kern="1200" dirty="0">
                <a:solidFill>
                  <a:schemeClr val="tx1"/>
                </a:solidFill>
                <a:latin typeface="Times New Roman" pitchFamily="18" charset="0"/>
                <a:ea typeface="標楷體" pitchFamily="65" charset="-120"/>
              </a:rPr>
              <a:t>常使用的文章特徵提取方法如</a:t>
            </a:r>
            <a:r>
              <a:rPr lang="en-US" altLang="zh-TW" sz="2400" b="0" kern="1200" dirty="0">
                <a:solidFill>
                  <a:schemeClr val="tx1"/>
                </a:solidFill>
                <a:latin typeface="Times New Roman" pitchFamily="18" charset="0"/>
                <a:ea typeface="標楷體" pitchFamily="65" charset="-120"/>
              </a:rPr>
              <a:t>TF-IDF</a:t>
            </a:r>
            <a:r>
              <a:rPr lang="zh-TW" altLang="en-US" sz="2400" b="0" kern="1200" dirty="0">
                <a:solidFill>
                  <a:schemeClr val="tx1"/>
                </a:solidFill>
                <a:latin typeface="Times New Roman" pitchFamily="18" charset="0"/>
                <a:ea typeface="標楷體" pitchFamily="65" charset="-120"/>
              </a:rPr>
              <a:t>和 </a:t>
            </a:r>
            <a:r>
              <a:rPr lang="en-US" altLang="zh-TW" sz="2400" b="0" kern="1200" dirty="0" err="1">
                <a:solidFill>
                  <a:schemeClr val="tx1"/>
                </a:solidFill>
                <a:latin typeface="Times New Roman" pitchFamily="18" charset="0"/>
                <a:ea typeface="標楷體" pitchFamily="65" charset="-120"/>
              </a:rPr>
              <a:t>TextRank</a:t>
            </a:r>
            <a:r>
              <a:rPr lang="zh-TW" altLang="en-US" sz="2400" b="0" kern="1200" dirty="0">
                <a:solidFill>
                  <a:schemeClr val="tx1"/>
                </a:solidFill>
                <a:latin typeface="Times New Roman" pitchFamily="18" charset="0"/>
                <a:ea typeface="標楷體" pitchFamily="65" charset="-120"/>
              </a:rPr>
              <a:t>。</a:t>
            </a:r>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1871755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63500" indent="0">
              <a:lnSpc>
                <a:spcPct val="150000"/>
              </a:lnSpc>
              <a:buNone/>
            </a:pPr>
            <a:r>
              <a:rPr lang="zh-TW" altLang="en-US" sz="2400" dirty="0">
                <a:solidFill>
                  <a:srgbClr val="00B050"/>
                </a:solidFill>
              </a:rPr>
              <a:t>文章主題建模 </a:t>
            </a:r>
            <a:endParaRPr lang="en-US" altLang="zh-TW" sz="2400" dirty="0">
              <a:solidFill>
                <a:srgbClr val="00B050"/>
              </a:solidFill>
            </a:endParaRPr>
          </a:p>
          <a:p>
            <a:pPr>
              <a:lnSpc>
                <a:spcPct val="150000"/>
              </a:lnSpc>
            </a:pPr>
            <a:r>
              <a:rPr lang="zh-TW" altLang="en-US" sz="2400" b="0" kern="1200" dirty="0" smtClean="0">
                <a:solidFill>
                  <a:schemeClr val="tx1"/>
                </a:solidFill>
                <a:latin typeface="Times New Roman" pitchFamily="18" charset="0"/>
                <a:ea typeface="標楷體" pitchFamily="65" charset="-120"/>
              </a:rPr>
              <a:t>應用</a:t>
            </a:r>
            <a:r>
              <a:rPr lang="zh-TW" altLang="en-US" sz="2400" b="0" kern="1200" dirty="0">
                <a:solidFill>
                  <a:schemeClr val="tx1"/>
                </a:solidFill>
                <a:latin typeface="Times New Roman" pitchFamily="18" charset="0"/>
                <a:ea typeface="標楷體" pitchFamily="65" charset="-120"/>
              </a:rPr>
              <a:t>於機器學習和自然語言處理等相關領域，主要是用來尋找一系列文檔的主題模型。</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en-US" sz="2400" b="0" kern="1200" dirty="0">
                <a:solidFill>
                  <a:schemeClr val="tx1"/>
                </a:solidFill>
                <a:latin typeface="Times New Roman" pitchFamily="18" charset="0"/>
                <a:ea typeface="標楷體" pitchFamily="65" charset="-120"/>
              </a:rPr>
              <a:t>能夠自動分析每個文檔，並且統計文檔內的詞語，根據統計的演算法來斷定當前文檔含有哪些主題，以及每個主題所占的比例各為多少。 </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en-US" sz="2400" b="0" kern="1200" dirty="0">
                <a:solidFill>
                  <a:schemeClr val="tx1"/>
                </a:solidFill>
                <a:latin typeface="Times New Roman" pitchFamily="18" charset="0"/>
                <a:ea typeface="標楷體" pitchFamily="65" charset="-120"/>
              </a:rPr>
              <a:t>如一篇文章的內容</a:t>
            </a:r>
            <a:r>
              <a:rPr lang="zh-TW" altLang="en-US" sz="2400" b="0" kern="1200" dirty="0" smtClean="0">
                <a:solidFill>
                  <a:schemeClr val="tx1"/>
                </a:solidFill>
                <a:latin typeface="Times New Roman" pitchFamily="18" charset="0"/>
                <a:ea typeface="標楷體" pitchFamily="65" charset="-120"/>
              </a:rPr>
              <a:t>有</a:t>
            </a:r>
            <a:r>
              <a:rPr lang="en-US" altLang="zh-TW" sz="2400" b="0" kern="1200" dirty="0" smtClean="0">
                <a:solidFill>
                  <a:schemeClr val="tx1"/>
                </a:solidFill>
                <a:latin typeface="Times New Roman" pitchFamily="18" charset="0"/>
                <a:ea typeface="標楷體" pitchFamily="65" charset="-120"/>
              </a:rPr>
              <a:t>20</a:t>
            </a:r>
            <a:r>
              <a:rPr lang="en-US" altLang="zh-TW" sz="2400" b="0" kern="1200" dirty="0">
                <a:solidFill>
                  <a:schemeClr val="tx1"/>
                </a:solidFill>
                <a:latin typeface="Times New Roman" pitchFamily="18" charset="0"/>
                <a:ea typeface="標楷體" pitchFamily="65" charset="-120"/>
              </a:rPr>
              <a:t>%</a:t>
            </a:r>
            <a:r>
              <a:rPr lang="zh-TW" altLang="en-US" sz="2400" b="0" kern="1200" dirty="0">
                <a:solidFill>
                  <a:schemeClr val="tx1"/>
                </a:solidFill>
                <a:latin typeface="Times New Roman" pitchFamily="18" charset="0"/>
                <a:ea typeface="標楷體" pitchFamily="65" charset="-120"/>
              </a:rPr>
              <a:t>和學校有關，</a:t>
            </a:r>
            <a:r>
              <a:rPr lang="en-US" altLang="zh-TW" sz="2400" b="0" kern="1200" dirty="0">
                <a:solidFill>
                  <a:schemeClr val="tx1"/>
                </a:solidFill>
                <a:latin typeface="Times New Roman" pitchFamily="18" charset="0"/>
                <a:ea typeface="標楷體" pitchFamily="65" charset="-120"/>
              </a:rPr>
              <a:t>80%</a:t>
            </a:r>
            <a:r>
              <a:rPr lang="zh-TW" altLang="en-US" sz="2400" b="0" kern="1200" dirty="0">
                <a:solidFill>
                  <a:schemeClr val="tx1"/>
                </a:solidFill>
                <a:latin typeface="Times New Roman" pitchFamily="18" charset="0"/>
                <a:ea typeface="標楷體" pitchFamily="65" charset="-120"/>
              </a:rPr>
              <a:t>和生病有關，那麼和生病相關的關鍵字，其出現的次數大概會是和學校相關的關鍵字出現次數</a:t>
            </a:r>
            <a:r>
              <a:rPr lang="zh-TW" altLang="en-US" sz="2400" b="0" kern="1200" dirty="0" smtClean="0">
                <a:solidFill>
                  <a:schemeClr val="tx1"/>
                </a:solidFill>
                <a:latin typeface="Times New Roman" pitchFamily="18" charset="0"/>
                <a:ea typeface="標楷體" pitchFamily="65" charset="-120"/>
              </a:rPr>
              <a:t>的</a:t>
            </a:r>
            <a:r>
              <a:rPr lang="en-US" altLang="zh-TW" sz="2400" b="0" kern="1200" dirty="0" smtClean="0">
                <a:solidFill>
                  <a:schemeClr val="tx1"/>
                </a:solidFill>
                <a:latin typeface="Times New Roman" pitchFamily="18" charset="0"/>
                <a:ea typeface="標楷體" pitchFamily="65" charset="-120"/>
              </a:rPr>
              <a:t>4</a:t>
            </a:r>
            <a:r>
              <a:rPr lang="zh-TW" altLang="en-US" sz="2400" b="0" kern="1200" dirty="0" smtClean="0">
                <a:solidFill>
                  <a:schemeClr val="tx1"/>
                </a:solidFill>
                <a:latin typeface="Times New Roman" pitchFamily="18" charset="0"/>
                <a:ea typeface="標楷體" pitchFamily="65" charset="-120"/>
              </a:rPr>
              <a:t>倍</a:t>
            </a:r>
            <a:r>
              <a:rPr lang="zh-TW" altLang="en-US" sz="2400" b="0" kern="1200" dirty="0">
                <a:solidFill>
                  <a:schemeClr val="tx1"/>
                </a:solidFill>
                <a:latin typeface="Times New Roman" pitchFamily="18" charset="0"/>
                <a:ea typeface="標楷體" pitchFamily="65" charset="-120"/>
              </a:rPr>
              <a:t>。</a:t>
            </a:r>
            <a:endParaRPr lang="en-US" altLang="zh-TW" sz="2400" b="0" kern="120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45765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79390" y="1341438"/>
            <a:ext cx="3637710" cy="5040312"/>
          </a:xfrm>
        </p:spPr>
        <p:txBody>
          <a:bodyPr/>
          <a:lstStyle/>
          <a:p>
            <a:pPr marL="63500" indent="0">
              <a:lnSpc>
                <a:spcPct val="150000"/>
              </a:lnSpc>
              <a:buNone/>
            </a:pPr>
            <a:r>
              <a:rPr lang="zh-TW" altLang="en-US" sz="2400" dirty="0">
                <a:solidFill>
                  <a:srgbClr val="00B050"/>
                </a:solidFill>
              </a:rPr>
              <a:t>詞向量 </a:t>
            </a:r>
            <a:endParaRPr lang="en-US" altLang="zh-TW" sz="2400" dirty="0">
              <a:solidFill>
                <a:srgbClr val="00B050"/>
              </a:solidFill>
            </a:endParaRPr>
          </a:p>
          <a:p>
            <a:r>
              <a:rPr lang="zh-TW" altLang="en-US" sz="2400" b="0" kern="1200" dirty="0" smtClean="0">
                <a:solidFill>
                  <a:schemeClr val="tx1"/>
                </a:solidFill>
                <a:latin typeface="Times New Roman" pitchFamily="18" charset="0"/>
                <a:ea typeface="標楷體" pitchFamily="65" charset="-120"/>
              </a:rPr>
              <a:t>經過</a:t>
            </a:r>
            <a:r>
              <a:rPr lang="zh-TW" altLang="en-US" sz="2400" b="0" kern="1200" dirty="0">
                <a:solidFill>
                  <a:schemeClr val="tx1"/>
                </a:solidFill>
                <a:latin typeface="Times New Roman" pitchFamily="18" charset="0"/>
                <a:ea typeface="標楷體" pitchFamily="65" charset="-120"/>
              </a:rPr>
              <a:t>字典編碼後的詞數量仍高達數萬個，因此很難在機器學習演算法中進行學習</a:t>
            </a:r>
            <a:r>
              <a:rPr lang="zh-TW" altLang="en-US" sz="2400" b="0" kern="1200" dirty="0" smtClean="0">
                <a:solidFill>
                  <a:schemeClr val="tx1"/>
                </a:solidFill>
                <a:latin typeface="Times New Roman" pitchFamily="18" charset="0"/>
                <a:ea typeface="標楷體" pitchFamily="65" charset="-120"/>
              </a:rPr>
              <a:t>。</a:t>
            </a:r>
            <a:endParaRPr lang="en-US" altLang="zh-TW" sz="2400" b="0" kern="1200" dirty="0" smtClean="0">
              <a:solidFill>
                <a:schemeClr val="tx1"/>
              </a:solidFill>
              <a:latin typeface="Times New Roman" pitchFamily="18" charset="0"/>
              <a:ea typeface="標楷體" pitchFamily="65" charset="-120"/>
            </a:endParaRPr>
          </a:p>
          <a:p>
            <a:endParaRPr lang="en-US" altLang="zh-TW" sz="2400" b="0" kern="1200" dirty="0">
              <a:solidFill>
                <a:schemeClr val="tx1"/>
              </a:solidFill>
              <a:latin typeface="Times New Roman" pitchFamily="18" charset="0"/>
              <a:ea typeface="標楷體" pitchFamily="65" charset="-120"/>
            </a:endParaRPr>
          </a:p>
          <a:p>
            <a:r>
              <a:rPr lang="zh-TW" altLang="en-US" sz="2400" b="0" kern="1200" dirty="0">
                <a:solidFill>
                  <a:schemeClr val="tx1"/>
                </a:solidFill>
                <a:latin typeface="Times New Roman" pitchFamily="18" charset="0"/>
                <a:ea typeface="標楷體" pitchFamily="65" charset="-120"/>
              </a:rPr>
              <a:t>詞向量是使用一個維度較低的向量來表示每一個詞，並把這樣數值化的資料，送到模型做後續的應用。</a:t>
            </a:r>
            <a:endParaRPr lang="en-US" altLang="zh-TW" sz="2400" b="0" kern="1200" dirty="0">
              <a:solidFill>
                <a:schemeClr val="tx1"/>
              </a:solidFill>
              <a:latin typeface="Times New Roman" pitchFamily="18" charset="0"/>
              <a:ea typeface="標楷體" pitchFamily="65" charset="-120"/>
            </a:endParaRPr>
          </a:p>
          <a:p>
            <a:endParaRPr lang="zh-TW" altLang="en-US" dirty="0"/>
          </a:p>
        </p:txBody>
      </p:sp>
      <p:sp>
        <p:nvSpPr>
          <p:cNvPr id="3" name="標題 2"/>
          <p:cNvSpPr>
            <a:spLocks noGrp="1"/>
          </p:cNvSpPr>
          <p:nvPr>
            <p:ph type="title"/>
          </p:nvPr>
        </p:nvSpPr>
        <p:spPr/>
        <p:txBody>
          <a:bodyPr/>
          <a:lstStyle/>
          <a:p>
            <a:endParaRPr lang="zh-TW" altLang="en-US" dirty="0"/>
          </a:p>
        </p:txBody>
      </p:sp>
      <p:pic>
        <p:nvPicPr>
          <p:cNvPr id="6" name="Picture 2">
            <a:extLst>
              <a:ext uri="{FF2B5EF4-FFF2-40B4-BE49-F238E27FC236}">
                <a16:creationId xmlns="" xmlns:a16="http://schemas.microsoft.com/office/drawing/2014/main" id="{82A5255B-E593-4D25-805B-4EE2173C8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225" y="2293682"/>
            <a:ext cx="5278775" cy="340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02975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建立</a:t>
            </a:r>
            <a:r>
              <a:rPr lang="en-US" altLang="zh-TW" sz="2400" dirty="0" err="1">
                <a:solidFill>
                  <a:srgbClr val="00B050"/>
                </a:solidFill>
              </a:rPr>
              <a:t>OpenCV</a:t>
            </a:r>
            <a:r>
              <a:rPr lang="zh-TW" altLang="zh-TW" sz="2400" dirty="0">
                <a:solidFill>
                  <a:srgbClr val="00B050"/>
                </a:solidFill>
              </a:rPr>
              <a:t>的環境</a:t>
            </a:r>
            <a:endParaRPr lang="en-US" altLang="zh-TW" sz="2400" dirty="0" smtClean="0">
              <a:solidFill>
                <a:srgbClr val="00B050"/>
              </a:solidFill>
            </a:endParaRPr>
          </a:p>
        </p:txBody>
      </p:sp>
      <p:sp>
        <p:nvSpPr>
          <p:cNvPr id="2" name="標題 1"/>
          <p:cNvSpPr>
            <a:spLocks noGrp="1"/>
          </p:cNvSpPr>
          <p:nvPr>
            <p:ph type="title"/>
          </p:nvPr>
        </p:nvSpPr>
        <p:spPr/>
        <p:txBody>
          <a:bodyPr/>
          <a:lstStyle/>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84" y="2161573"/>
            <a:ext cx="5453413" cy="389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5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63500" indent="0">
              <a:lnSpc>
                <a:spcPct val="150000"/>
              </a:lnSpc>
              <a:buNone/>
            </a:pPr>
            <a:r>
              <a:rPr lang="zh-TW" altLang="en-US" sz="2400" dirty="0">
                <a:solidFill>
                  <a:srgbClr val="00B050"/>
                </a:solidFill>
              </a:rPr>
              <a:t>語言模型</a:t>
            </a:r>
            <a:endParaRPr lang="en-US" altLang="zh-TW" sz="2400" dirty="0">
              <a:solidFill>
                <a:srgbClr val="00B050"/>
              </a:solidFill>
            </a:endParaRPr>
          </a:p>
          <a:p>
            <a:pPr>
              <a:lnSpc>
                <a:spcPct val="150000"/>
              </a:lnSpc>
            </a:pPr>
            <a:r>
              <a:rPr lang="zh-TW" altLang="en-US" sz="2400" b="0" kern="1200" dirty="0" smtClean="0">
                <a:solidFill>
                  <a:schemeClr val="tx1"/>
                </a:solidFill>
                <a:latin typeface="Times New Roman" pitchFamily="18" charset="0"/>
                <a:ea typeface="標楷體" pitchFamily="65" charset="-120"/>
              </a:rPr>
              <a:t>語言模型</a:t>
            </a:r>
            <a:r>
              <a:rPr lang="zh-TW" altLang="en-US" sz="2400" b="0" kern="1200" dirty="0">
                <a:solidFill>
                  <a:schemeClr val="tx1"/>
                </a:solidFill>
                <a:latin typeface="Times New Roman" pitchFamily="18" charset="0"/>
                <a:ea typeface="標楷體" pitchFamily="65" charset="-120"/>
              </a:rPr>
              <a:t>是一種基於機率計算的模型，目標是描述字詞在句子前後文中的出現機率。</a:t>
            </a:r>
            <a:endParaRPr lang="en-US" altLang="zh-TW" sz="2400" b="0" kern="1200" dirty="0">
              <a:solidFill>
                <a:schemeClr val="tx1"/>
              </a:solidFill>
              <a:latin typeface="Times New Roman" pitchFamily="18" charset="0"/>
              <a:ea typeface="標楷體" pitchFamily="65" charset="-120"/>
            </a:endParaRPr>
          </a:p>
          <a:p>
            <a:pPr>
              <a:lnSpc>
                <a:spcPct val="150000"/>
              </a:lnSpc>
            </a:pPr>
            <a:r>
              <a:rPr lang="zh-TW" altLang="en-US" sz="2400" b="0" kern="1200" dirty="0">
                <a:solidFill>
                  <a:schemeClr val="tx1"/>
                </a:solidFill>
                <a:latin typeface="Times New Roman" pitchFamily="18" charset="0"/>
                <a:ea typeface="標楷體" pitchFamily="65" charset="-120"/>
              </a:rPr>
              <a:t>常見的語言模型如：</a:t>
            </a:r>
            <a:r>
              <a:rPr lang="en-US" altLang="zh-TW" sz="2400" b="0" kern="1200" dirty="0">
                <a:solidFill>
                  <a:schemeClr val="tx1"/>
                </a:solidFill>
                <a:latin typeface="Times New Roman" pitchFamily="18" charset="0"/>
                <a:ea typeface="標楷體" pitchFamily="65" charset="-120"/>
              </a:rPr>
              <a:t>Google BERT </a:t>
            </a:r>
            <a:r>
              <a:rPr lang="zh-TW" altLang="en-US" sz="2400" b="0" kern="1200" dirty="0">
                <a:solidFill>
                  <a:schemeClr val="tx1"/>
                </a:solidFill>
                <a:latin typeface="Times New Roman" pitchFamily="18" charset="0"/>
                <a:ea typeface="標楷體" pitchFamily="65" charset="-120"/>
              </a:rPr>
              <a:t>與 </a:t>
            </a:r>
            <a:r>
              <a:rPr lang="en-US" altLang="zh-TW" sz="2400" b="0" kern="1200" dirty="0">
                <a:solidFill>
                  <a:schemeClr val="tx1"/>
                </a:solidFill>
                <a:latin typeface="Times New Roman" pitchFamily="18" charset="0"/>
                <a:ea typeface="標楷體" pitchFamily="65" charset="-120"/>
              </a:rPr>
              <a:t>OpenAIGPT-2 </a:t>
            </a:r>
            <a:r>
              <a:rPr lang="zh-TW" altLang="en-US" sz="2400" b="0" kern="1200" dirty="0">
                <a:solidFill>
                  <a:schemeClr val="tx1"/>
                </a:solidFill>
                <a:latin typeface="Times New Roman" pitchFamily="18" charset="0"/>
                <a:ea typeface="標楷體" pitchFamily="65" charset="-120"/>
              </a:rPr>
              <a:t>等。</a:t>
            </a:r>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1279605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341312" indent="-277812">
              <a:lnSpc>
                <a:spcPct val="150000"/>
              </a:lnSpc>
              <a:buNone/>
            </a:pPr>
            <a:r>
              <a:rPr lang="en-US" altLang="zh-TW" dirty="0"/>
              <a:t>5-2-2</a:t>
            </a:r>
            <a:r>
              <a:rPr lang="zh-TW" altLang="en-US" dirty="0"/>
              <a:t>　</a:t>
            </a:r>
            <a:r>
              <a:rPr lang="en-US" altLang="zh-TW" dirty="0" err="1"/>
              <a:t>TF-IDF</a:t>
            </a:r>
            <a:endParaRPr lang="en-US" altLang="zh-TW" dirty="0"/>
          </a:p>
          <a:p>
            <a:pPr lvl="2">
              <a:lnSpc>
                <a:spcPct val="100000"/>
              </a:lnSpc>
            </a:pPr>
            <a:r>
              <a:rPr lang="en-US" altLang="zh-TW" sz="2400" dirty="0" err="1" smtClean="0"/>
              <a:t>TF-IDF</a:t>
            </a:r>
            <a:r>
              <a:rPr lang="en-US" altLang="zh-TW" sz="2400" dirty="0" smtClean="0"/>
              <a:t>(Term </a:t>
            </a:r>
            <a:r>
              <a:rPr lang="en-US" altLang="zh-TW" sz="2400" dirty="0"/>
              <a:t>Frequency-Inverse Document </a:t>
            </a:r>
            <a:r>
              <a:rPr lang="en-US" altLang="zh-TW" sz="2400" dirty="0" smtClean="0"/>
              <a:t>Frequency</a:t>
            </a:r>
            <a:r>
              <a:rPr lang="zh-TW" altLang="zh-TW" sz="2400" dirty="0" smtClean="0"/>
              <a:t>，</a:t>
            </a:r>
            <a:r>
              <a:rPr lang="en-US" altLang="zh-TW" sz="2400" dirty="0" smtClean="0"/>
              <a:t/>
            </a:r>
            <a:br>
              <a:rPr lang="en-US" altLang="zh-TW" sz="2400" dirty="0" smtClean="0"/>
            </a:br>
            <a:r>
              <a:rPr lang="zh-TW" altLang="zh-TW" sz="2400" dirty="0" smtClean="0"/>
              <a:t>詞</a:t>
            </a:r>
            <a:r>
              <a:rPr lang="zh-TW" altLang="zh-TW" sz="2400" dirty="0"/>
              <a:t>頻</a:t>
            </a:r>
            <a:r>
              <a:rPr lang="en-US" altLang="zh-TW" sz="2400" dirty="0"/>
              <a:t>-</a:t>
            </a:r>
            <a:r>
              <a:rPr lang="zh-TW" altLang="zh-TW" sz="2400" dirty="0"/>
              <a:t>逆文檔</a:t>
            </a:r>
            <a:r>
              <a:rPr lang="zh-TW" altLang="zh-TW" sz="2400" dirty="0" smtClean="0"/>
              <a:t>頻率</a:t>
            </a:r>
            <a:r>
              <a:rPr lang="en-US" altLang="zh-TW" sz="2400" dirty="0" smtClean="0"/>
              <a:t>)</a:t>
            </a:r>
            <a:r>
              <a:rPr lang="zh-TW" altLang="zh-TW" sz="2400" dirty="0"/>
              <a:t>演算法是由兩部分組成，</a:t>
            </a:r>
            <a:r>
              <a:rPr lang="en-US" altLang="zh-TW" sz="2400" dirty="0" err="1"/>
              <a:t>TF</a:t>
            </a:r>
            <a:r>
              <a:rPr lang="zh-TW" altLang="zh-TW" sz="2400" dirty="0" smtClean="0"/>
              <a:t>演算法</a:t>
            </a:r>
            <a:r>
              <a:rPr lang="en-US" altLang="zh-TW" sz="2400" dirty="0" smtClean="0"/>
              <a:t/>
            </a:r>
            <a:br>
              <a:rPr lang="en-US" altLang="zh-TW" sz="2400" dirty="0" smtClean="0"/>
            </a:br>
            <a:r>
              <a:rPr lang="zh-TW" altLang="zh-TW" sz="2400" dirty="0" smtClean="0"/>
              <a:t>以及</a:t>
            </a:r>
            <a:r>
              <a:rPr lang="en-US" altLang="zh-TW" sz="2400" dirty="0"/>
              <a:t>IDF</a:t>
            </a:r>
            <a:r>
              <a:rPr lang="zh-TW" altLang="zh-TW" sz="2400" dirty="0"/>
              <a:t>演算法。</a:t>
            </a:r>
            <a:endParaRPr lang="en-US" altLang="zh-TW" sz="2400" dirty="0"/>
          </a:p>
          <a:p>
            <a:pPr lvl="2">
              <a:lnSpc>
                <a:spcPct val="100000"/>
              </a:lnSpc>
            </a:pPr>
            <a:r>
              <a:rPr lang="en-US" altLang="zh-TW" sz="2400" dirty="0"/>
              <a:t>TF</a:t>
            </a:r>
            <a:r>
              <a:rPr lang="zh-TW" altLang="zh-TW" sz="2400" dirty="0"/>
              <a:t>演算法是統計一個詞在一篇文檔中出現的頻率。即是一個字詞在文檔中出現的次數越多，其對文檔的表達能力也越強。</a:t>
            </a:r>
            <a:endParaRPr lang="en-US" altLang="zh-TW" sz="2400" dirty="0"/>
          </a:p>
          <a:p>
            <a:pPr lvl="2">
              <a:lnSpc>
                <a:spcPct val="100000"/>
              </a:lnSpc>
            </a:pPr>
            <a:r>
              <a:rPr lang="zh-TW" altLang="zh-TW" sz="2400" dirty="0"/>
              <a:t>而</a:t>
            </a:r>
            <a:r>
              <a:rPr lang="en-US" altLang="zh-TW" sz="2400" dirty="0"/>
              <a:t>IDF</a:t>
            </a:r>
            <a:r>
              <a:rPr lang="zh-TW" altLang="zh-TW" sz="2400" dirty="0"/>
              <a:t>演算法則是統計一個字詞在語料庫中出現在多少個文檔中，即是如果一個字詞在越少的文檔中出現，則其對文檔的區分能力也越強。</a:t>
            </a:r>
            <a:endParaRPr lang="zh-TW" altLang="en-US" sz="2400" dirty="0"/>
          </a:p>
        </p:txBody>
      </p:sp>
    </p:spTree>
    <p:extLst>
      <p:ext uri="{BB962C8B-B14F-4D97-AF65-F5344CB8AC3E}">
        <p14:creationId xmlns:p14="http://schemas.microsoft.com/office/powerpoint/2010/main" val="41046870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TF-IDF</a:t>
            </a:r>
            <a:r>
              <a:rPr lang="zh-TW" altLang="en-US" sz="2400" dirty="0">
                <a:solidFill>
                  <a:srgbClr val="00B050"/>
                </a:solidFill>
              </a:rPr>
              <a:t>介紹</a:t>
            </a:r>
            <a:endParaRPr lang="en-US" altLang="zh-TW" sz="2400" dirty="0">
              <a:solidFill>
                <a:srgbClr val="00B050"/>
              </a:solidFill>
            </a:endParaRPr>
          </a:p>
        </p:txBody>
      </p:sp>
      <p:grpSp>
        <p:nvGrpSpPr>
          <p:cNvPr id="3" name="群組 2"/>
          <p:cNvGrpSpPr/>
          <p:nvPr/>
        </p:nvGrpSpPr>
        <p:grpSpPr>
          <a:xfrm>
            <a:off x="1957654" y="4097697"/>
            <a:ext cx="3394612" cy="415498"/>
            <a:chOff x="1522030" y="4359834"/>
            <a:chExt cx="4526149" cy="553996"/>
          </a:xfrm>
        </p:grpSpPr>
        <p:sp>
          <p:nvSpPr>
            <p:cNvPr id="14" name="文字方塊 13"/>
            <p:cNvSpPr txBox="1"/>
            <p:nvPr/>
          </p:nvSpPr>
          <p:spPr>
            <a:xfrm>
              <a:off x="1522030" y="4359834"/>
              <a:ext cx="1045585" cy="553996"/>
            </a:xfrm>
            <a:prstGeom prst="rect">
              <a:avLst/>
            </a:prstGeom>
            <a:noFill/>
          </p:spPr>
          <p:txBody>
            <a:bodyPr wrap="none" rtlCol="0">
              <a:spAutoFit/>
            </a:bodyPr>
            <a:lstStyle/>
            <a:p>
              <a:r>
                <a:rPr lang="en-US" altLang="zh-TW" sz="2100" dirty="0"/>
                <a:t>TF</a:t>
              </a:r>
              <a:r>
                <a:rPr lang="zh-TW" altLang="en-US" sz="2100" dirty="0"/>
                <a:t>：</a:t>
              </a:r>
            </a:p>
          </p:txBody>
        </p:sp>
        <p:sp>
          <p:nvSpPr>
            <p:cNvPr id="16" name="文字方塊 15"/>
            <p:cNvSpPr txBox="1"/>
            <p:nvPr/>
          </p:nvSpPr>
          <p:spPr>
            <a:xfrm>
              <a:off x="2288175" y="4379163"/>
              <a:ext cx="3760004" cy="492441"/>
            </a:xfrm>
            <a:prstGeom prst="rect">
              <a:avLst/>
            </a:prstGeom>
            <a:noFill/>
          </p:spPr>
          <p:txBody>
            <a:bodyPr wrap="none" rtlCol="0">
              <a:spAutoFit/>
            </a:bodyPr>
            <a:lstStyle/>
            <a:p>
              <a:r>
                <a:rPr lang="en-US" altLang="zh-TW" dirty="0"/>
                <a:t>TF(</a:t>
              </a:r>
              <a:r>
                <a:rPr lang="en-US" altLang="zh-TW" i="1" dirty="0"/>
                <a:t>t</a:t>
              </a:r>
              <a:r>
                <a:rPr lang="en-US" altLang="zh-TW" dirty="0"/>
                <a:t>, </a:t>
              </a:r>
              <a:r>
                <a:rPr lang="en-US" altLang="zh-TW" i="1" dirty="0"/>
                <a:t>d</a:t>
              </a:r>
              <a:r>
                <a:rPr lang="en-US" altLang="zh-TW" dirty="0"/>
                <a:t>) = </a:t>
              </a:r>
              <a:r>
                <a:rPr lang="zh-TW" altLang="en-US" dirty="0"/>
                <a:t>次數</a:t>
              </a:r>
              <a:r>
                <a:rPr lang="en-US" altLang="zh-TW" dirty="0"/>
                <a:t>(</a:t>
              </a:r>
              <a:r>
                <a:rPr lang="en-US" altLang="zh-TW" i="1" dirty="0"/>
                <a:t>t</a:t>
              </a:r>
              <a:r>
                <a:rPr lang="en-US" altLang="zh-TW" dirty="0"/>
                <a:t>) / </a:t>
              </a:r>
              <a:r>
                <a:rPr lang="zh-TW" altLang="en-US" dirty="0"/>
                <a:t>次數</a:t>
              </a:r>
              <a:r>
                <a:rPr lang="en-US" altLang="zh-TW" dirty="0"/>
                <a:t>(</a:t>
              </a:r>
              <a:r>
                <a:rPr lang="en-US" altLang="zh-TW" i="1" dirty="0"/>
                <a:t>d</a:t>
              </a:r>
              <a:r>
                <a:rPr lang="en-US" altLang="zh-TW" dirty="0"/>
                <a:t>)</a:t>
              </a:r>
              <a:endParaRPr lang="zh-TW" altLang="en-US" sz="1500" dirty="0"/>
            </a:p>
          </p:txBody>
        </p:sp>
      </p:grpSp>
      <p:grpSp>
        <p:nvGrpSpPr>
          <p:cNvPr id="21" name="群組 20"/>
          <p:cNvGrpSpPr/>
          <p:nvPr/>
        </p:nvGrpSpPr>
        <p:grpSpPr>
          <a:xfrm>
            <a:off x="1957654" y="4778644"/>
            <a:ext cx="5336845" cy="415498"/>
            <a:chOff x="1473375" y="5123138"/>
            <a:chExt cx="7115793" cy="553996"/>
          </a:xfrm>
        </p:grpSpPr>
        <p:sp>
          <p:nvSpPr>
            <p:cNvPr id="15" name="文字方塊 14"/>
            <p:cNvSpPr txBox="1"/>
            <p:nvPr/>
          </p:nvSpPr>
          <p:spPr>
            <a:xfrm>
              <a:off x="1473375" y="5123138"/>
              <a:ext cx="1184513" cy="553996"/>
            </a:xfrm>
            <a:prstGeom prst="rect">
              <a:avLst/>
            </a:prstGeom>
            <a:noFill/>
          </p:spPr>
          <p:txBody>
            <a:bodyPr wrap="none" rtlCol="0">
              <a:spAutoFit/>
            </a:bodyPr>
            <a:lstStyle/>
            <a:p>
              <a:r>
                <a:rPr lang="en-US" altLang="zh-TW" sz="2100" dirty="0"/>
                <a:t>IDF</a:t>
              </a:r>
              <a:r>
                <a:rPr lang="zh-TW" altLang="en-US" sz="2100" dirty="0"/>
                <a:t>：</a:t>
              </a:r>
            </a:p>
          </p:txBody>
        </p:sp>
        <mc:AlternateContent xmlns:mc="http://schemas.openxmlformats.org/markup-compatibility/2006" xmlns:a14="http://schemas.microsoft.com/office/drawing/2010/main">
          <mc:Choice Requires="a14">
            <p:sp>
              <p:nvSpPr>
                <p:cNvPr id="17" name="文字方塊 16"/>
                <p:cNvSpPr txBox="1"/>
                <p:nvPr/>
              </p:nvSpPr>
              <p:spPr>
                <a:xfrm>
                  <a:off x="2399011" y="5160846"/>
                  <a:ext cx="6190157" cy="4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TW"/>
                          <m:t>IDF</m:t>
                        </m:r>
                        <m:r>
                          <m:rPr>
                            <m:nor/>
                          </m:rPr>
                          <a:rPr lang="en-US" altLang="zh-TW"/>
                          <m:t>(</m:t>
                        </m:r>
                        <m:r>
                          <m:rPr>
                            <m:nor/>
                          </m:rPr>
                          <a:rPr lang="en-US" altLang="zh-TW" i="1"/>
                          <m:t>t</m:t>
                        </m:r>
                        <m:r>
                          <m:rPr>
                            <m:nor/>
                          </m:rPr>
                          <a:rPr lang="en-US" altLang="zh-TW"/>
                          <m:t>, </m:t>
                        </m:r>
                        <m:r>
                          <m:rPr>
                            <m:nor/>
                          </m:rPr>
                          <a:rPr lang="en-US" altLang="zh-TW" i="1"/>
                          <m:t>D</m:t>
                        </m:r>
                        <m:r>
                          <m:rPr>
                            <m:nor/>
                          </m:rPr>
                          <a:rPr lang="en-US" altLang="zh-TW"/>
                          <m:t>) = </m:t>
                        </m:r>
                        <m:r>
                          <m:rPr>
                            <m:nor/>
                          </m:rPr>
                          <a:rPr lang="en-US" altLang="zh-TW"/>
                          <m:t>log</m:t>
                        </m:r>
                        <m:r>
                          <m:rPr>
                            <m:nor/>
                          </m:rPr>
                          <a:rPr lang="en-US" altLang="zh-TW"/>
                          <m:t>(</m:t>
                        </m:r>
                        <m:r>
                          <m:rPr>
                            <m:nor/>
                          </m:rPr>
                          <a:rPr lang="zh-TW" altLang="en-US"/>
                          <m:t>文檔總數</m:t>
                        </m:r>
                        <m:r>
                          <m:rPr>
                            <m:nor/>
                          </m:rPr>
                          <a:rPr lang="en-US" altLang="zh-TW"/>
                          <m:t>/ </m:t>
                        </m:r>
                        <m:r>
                          <m:rPr>
                            <m:nor/>
                          </m:rPr>
                          <a:rPr lang="zh-TW" altLang="en-US"/>
                          <m:t>包含</m:t>
                        </m:r>
                        <m:r>
                          <m:rPr>
                            <m:nor/>
                          </m:rPr>
                          <a:rPr lang="en-US" altLang="zh-TW" i="1"/>
                          <m:t>t</m:t>
                        </m:r>
                        <m:r>
                          <m:rPr>
                            <m:nor/>
                          </m:rPr>
                          <a:rPr lang="en-US" altLang="zh-TW" i="1"/>
                          <m:t> </m:t>
                        </m:r>
                        <m:r>
                          <m:rPr>
                            <m:nor/>
                          </m:rPr>
                          <a:rPr lang="zh-TW" altLang="en-US"/>
                          <m:t>的文檔總數</m:t>
                        </m:r>
                        <m:r>
                          <m:rPr>
                            <m:nor/>
                          </m:rPr>
                          <a:rPr lang="en-US" altLang="zh-TW"/>
                          <m:t>)</m:t>
                        </m:r>
                      </m:oMath>
                    </m:oMathPara>
                  </a14:m>
                  <a:endParaRPr lang="zh-TW" altLang="en-US" sz="15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2399011" y="5160846"/>
                  <a:ext cx="6190157" cy="483978"/>
                </a:xfrm>
                <a:prstGeom prst="rect">
                  <a:avLst/>
                </a:prstGeom>
                <a:blipFill>
                  <a:blip r:embed="rId2"/>
                  <a:stretch>
                    <a:fillRect b="-16949"/>
                  </a:stretch>
                </a:blipFill>
              </p:spPr>
              <p:txBody>
                <a:bodyPr/>
                <a:lstStyle/>
                <a:p>
                  <a:r>
                    <a:rPr lang="zh-TW" altLang="en-US">
                      <a:noFill/>
                    </a:rPr>
                    <a:t> </a:t>
                  </a:r>
                </a:p>
              </p:txBody>
            </p:sp>
          </mc:Fallback>
        </mc:AlternateContent>
      </p:grpSp>
      <p:grpSp>
        <p:nvGrpSpPr>
          <p:cNvPr id="22" name="群組 21"/>
          <p:cNvGrpSpPr/>
          <p:nvPr/>
        </p:nvGrpSpPr>
        <p:grpSpPr>
          <a:xfrm>
            <a:off x="1957654" y="5518316"/>
            <a:ext cx="5044441" cy="415498"/>
            <a:chOff x="6050944" y="4342474"/>
            <a:chExt cx="6725921" cy="553996"/>
          </a:xfrm>
        </p:grpSpPr>
        <p:sp>
          <p:nvSpPr>
            <p:cNvPr id="18" name="文字方塊 17"/>
            <p:cNvSpPr txBox="1"/>
            <p:nvPr/>
          </p:nvSpPr>
          <p:spPr>
            <a:xfrm>
              <a:off x="6050944" y="4342474"/>
              <a:ext cx="1744495" cy="553996"/>
            </a:xfrm>
            <a:prstGeom prst="rect">
              <a:avLst/>
            </a:prstGeom>
            <a:noFill/>
          </p:spPr>
          <p:txBody>
            <a:bodyPr wrap="none" rtlCol="0">
              <a:spAutoFit/>
            </a:bodyPr>
            <a:lstStyle/>
            <a:p>
              <a:r>
                <a:rPr lang="en-US" altLang="zh-TW" sz="2100" dirty="0"/>
                <a:t>TF-IDF</a:t>
              </a:r>
              <a:r>
                <a:rPr lang="zh-TW" altLang="en-US" sz="2100" dirty="0"/>
                <a:t>：</a:t>
              </a:r>
            </a:p>
          </p:txBody>
        </p:sp>
        <mc:AlternateContent xmlns:mc="http://schemas.openxmlformats.org/markup-compatibility/2006" xmlns:a14="http://schemas.microsoft.com/office/drawing/2010/main">
          <mc:Choice Requires="a14">
            <p:sp>
              <p:nvSpPr>
                <p:cNvPr id="19" name="文字方塊 18"/>
                <p:cNvSpPr txBox="1"/>
                <p:nvPr/>
              </p:nvSpPr>
              <p:spPr>
                <a:xfrm>
                  <a:off x="7522863" y="4388115"/>
                  <a:ext cx="5254002" cy="4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TW"/>
                          <m:t>TF</m:t>
                        </m:r>
                        <m:r>
                          <m:rPr>
                            <m:nor/>
                          </m:rPr>
                          <a:rPr lang="en-US" altLang="zh-TW"/>
                          <m:t>−</m:t>
                        </m:r>
                        <m:r>
                          <m:rPr>
                            <m:nor/>
                          </m:rPr>
                          <a:rPr lang="en-US" altLang="zh-TW"/>
                          <m:t>IDF</m:t>
                        </m:r>
                        <m:r>
                          <m:rPr>
                            <m:nor/>
                          </m:rPr>
                          <a:rPr lang="en-US" altLang="zh-TW"/>
                          <m:t>(</m:t>
                        </m:r>
                        <m:r>
                          <m:rPr>
                            <m:nor/>
                          </m:rPr>
                          <a:rPr lang="en-US" altLang="zh-TW" i="1"/>
                          <m:t>t</m:t>
                        </m:r>
                        <m:r>
                          <m:rPr>
                            <m:nor/>
                          </m:rPr>
                          <a:rPr lang="en-US" altLang="zh-TW"/>
                          <m:t>, </m:t>
                        </m:r>
                        <m:r>
                          <m:rPr>
                            <m:nor/>
                          </m:rPr>
                          <a:rPr lang="en-US" altLang="zh-TW" i="1"/>
                          <m:t>d</m:t>
                        </m:r>
                        <m:r>
                          <m:rPr>
                            <m:nor/>
                          </m:rPr>
                          <a:rPr lang="en-US" altLang="zh-TW"/>
                          <m:t>, </m:t>
                        </m:r>
                        <m:r>
                          <m:rPr>
                            <m:nor/>
                          </m:rPr>
                          <a:rPr lang="en-US" altLang="zh-TW" i="1"/>
                          <m:t>D</m:t>
                        </m:r>
                        <m:r>
                          <m:rPr>
                            <m:nor/>
                          </m:rPr>
                          <a:rPr lang="en-US" altLang="zh-TW"/>
                          <m:t>) = </m:t>
                        </m:r>
                        <m:r>
                          <m:rPr>
                            <m:nor/>
                          </m:rPr>
                          <a:rPr lang="en-US" altLang="zh-TW"/>
                          <m:t>TF</m:t>
                        </m:r>
                        <m:r>
                          <m:rPr>
                            <m:nor/>
                          </m:rPr>
                          <a:rPr lang="en-US" altLang="zh-TW"/>
                          <m:t>(</m:t>
                        </m:r>
                        <m:r>
                          <m:rPr>
                            <m:nor/>
                          </m:rPr>
                          <a:rPr lang="en-US" altLang="zh-TW" i="1"/>
                          <m:t>t</m:t>
                        </m:r>
                        <m:r>
                          <m:rPr>
                            <m:nor/>
                          </m:rPr>
                          <a:rPr lang="en-US" altLang="zh-TW"/>
                          <m:t>, </m:t>
                        </m:r>
                        <m:r>
                          <m:rPr>
                            <m:nor/>
                          </m:rPr>
                          <a:rPr lang="en-US" altLang="zh-TW" i="1"/>
                          <m:t>d</m:t>
                        </m:r>
                        <m:r>
                          <m:rPr>
                            <m:nor/>
                          </m:rPr>
                          <a:rPr lang="en-US" altLang="zh-TW"/>
                          <m:t>) ∗ </m:t>
                        </m:r>
                        <m:r>
                          <m:rPr>
                            <m:nor/>
                          </m:rPr>
                          <a:rPr lang="en-US" altLang="zh-TW"/>
                          <m:t>IDF</m:t>
                        </m:r>
                        <m:r>
                          <m:rPr>
                            <m:nor/>
                          </m:rPr>
                          <a:rPr lang="en-US" altLang="zh-TW"/>
                          <m:t>(</m:t>
                        </m:r>
                        <m:r>
                          <m:rPr>
                            <m:nor/>
                          </m:rPr>
                          <a:rPr lang="en-US" altLang="zh-TW" i="1"/>
                          <m:t>t</m:t>
                        </m:r>
                        <m:r>
                          <m:rPr>
                            <m:nor/>
                          </m:rPr>
                          <a:rPr lang="en-US" altLang="zh-TW"/>
                          <m:t>, </m:t>
                        </m:r>
                        <m:r>
                          <m:rPr>
                            <m:nor/>
                          </m:rPr>
                          <a:rPr lang="en-US" altLang="zh-TW" i="1"/>
                          <m:t>D</m:t>
                        </m:r>
                        <m:r>
                          <m:rPr>
                            <m:nor/>
                          </m:rPr>
                          <a:rPr lang="en-US" altLang="zh-TW"/>
                          <m:t>)</m:t>
                        </m:r>
                      </m:oMath>
                    </m:oMathPara>
                  </a14:m>
                  <a:endParaRPr lang="zh-TW" altLang="en-US" sz="15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7522863" y="4388115"/>
                  <a:ext cx="5254002" cy="483978"/>
                </a:xfrm>
                <a:prstGeom prst="rect">
                  <a:avLst/>
                </a:prstGeom>
                <a:blipFill>
                  <a:blip r:embed="rId3"/>
                  <a:stretch>
                    <a:fillRect b="-16949"/>
                  </a:stretch>
                </a:blipFill>
              </p:spPr>
              <p:txBody>
                <a:bodyPr/>
                <a:lstStyle/>
                <a:p>
                  <a:r>
                    <a:rPr lang="zh-TW" altLang="en-US">
                      <a:noFill/>
                    </a:rPr>
                    <a:t> </a:t>
                  </a:r>
                </a:p>
              </p:txBody>
            </p:sp>
          </mc:Fallback>
        </mc:AlternateContent>
      </p:grpSp>
      <p:sp>
        <p:nvSpPr>
          <p:cNvPr id="20" name="標題 2"/>
          <p:cNvSpPr>
            <a:spLocks noGrp="1"/>
          </p:cNvSpPr>
          <p:nvPr>
            <p:ph type="title"/>
          </p:nvPr>
        </p:nvSpPr>
        <p:spPr/>
        <p:txBody>
          <a:bodyPr/>
          <a:lstStyle/>
          <a:p>
            <a:endParaRPr lang="zh-TW" altLang="en-US" dirty="0"/>
          </a:p>
        </p:txBody>
      </p:sp>
      <p:pic>
        <p:nvPicPr>
          <p:cNvPr id="2" name="圖片 1"/>
          <p:cNvPicPr>
            <a:picLocks noChangeAspect="1"/>
          </p:cNvPicPr>
          <p:nvPr/>
        </p:nvPicPr>
        <p:blipFill>
          <a:blip r:embed="rId4"/>
          <a:stretch>
            <a:fillRect/>
          </a:stretch>
        </p:blipFill>
        <p:spPr>
          <a:xfrm>
            <a:off x="2349748" y="1513955"/>
            <a:ext cx="4392138" cy="2198687"/>
          </a:xfrm>
          <a:prstGeom prst="rect">
            <a:avLst/>
          </a:prstGeom>
        </p:spPr>
      </p:pic>
    </p:spTree>
    <p:extLst>
      <p:ext uri="{BB962C8B-B14F-4D97-AF65-F5344CB8AC3E}">
        <p14:creationId xmlns:p14="http://schemas.microsoft.com/office/powerpoint/2010/main" val="554597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TF-IDF</a:t>
            </a:r>
            <a:r>
              <a:rPr lang="zh-TW" altLang="zh-TW" sz="2400" dirty="0">
                <a:solidFill>
                  <a:srgbClr val="00B050"/>
                </a:solidFill>
              </a:rPr>
              <a:t>的原理</a:t>
            </a:r>
            <a:endParaRPr lang="en-US" altLang="zh-TW" sz="2400" dirty="0">
              <a:solidFill>
                <a:srgbClr val="00B050"/>
              </a:solidFill>
            </a:endParaRPr>
          </a:p>
        </p:txBody>
      </p:sp>
      <p:sp>
        <p:nvSpPr>
          <p:cNvPr id="3" name="標題 2"/>
          <p:cNvSpPr>
            <a:spLocks noGrp="1"/>
          </p:cNvSpPr>
          <p:nvPr>
            <p:ph type="title"/>
          </p:nvPr>
        </p:nvSpPr>
        <p:spPr/>
        <p:txBody>
          <a:bodyPr/>
          <a:lstStyle/>
          <a:p>
            <a:endParaRPr lang="zh-TW" altLang="en-US" dirty="0"/>
          </a:p>
        </p:txBody>
      </p:sp>
      <p:sp>
        <p:nvSpPr>
          <p:cNvPr id="4" name="文字方塊 3">
            <a:extLst>
              <a:ext uri="{FF2B5EF4-FFF2-40B4-BE49-F238E27FC236}">
                <a16:creationId xmlns="" xmlns:a16="http://schemas.microsoft.com/office/drawing/2014/main" id="{48598188-01B7-451E-8EB4-0C9D4AAE07E8}"/>
              </a:ext>
            </a:extLst>
          </p:cNvPr>
          <p:cNvSpPr txBox="1"/>
          <p:nvPr/>
        </p:nvSpPr>
        <p:spPr>
          <a:xfrm>
            <a:off x="1582423" y="3874434"/>
            <a:ext cx="2430474"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這篇文章有</a:t>
            </a:r>
            <a:r>
              <a:rPr lang="en-US" altLang="zh-TW" dirty="0">
                <a:solidFill>
                  <a:srgbClr val="FF0000"/>
                </a:solidFill>
                <a:latin typeface="微軟正黑體" panose="020B0604030504040204" pitchFamily="34" charset="-120"/>
                <a:ea typeface="微軟正黑體" panose="020B0604030504040204" pitchFamily="34" charset="-120"/>
              </a:rPr>
              <a:t>500</a:t>
            </a:r>
            <a:r>
              <a:rPr lang="zh-TW" altLang="en-US" dirty="0">
                <a:solidFill>
                  <a:srgbClr val="FF0000"/>
                </a:solidFill>
                <a:latin typeface="微軟正黑體" panose="020B0604030504040204" pitchFamily="34" charset="-120"/>
                <a:ea typeface="微軟正黑體" panose="020B0604030504040204" pitchFamily="34" charset="-120"/>
              </a:rPr>
              <a:t>個詞語</a:t>
            </a:r>
          </a:p>
        </p:txBody>
      </p:sp>
      <p:grpSp>
        <p:nvGrpSpPr>
          <p:cNvPr id="5" name="群組 4"/>
          <p:cNvGrpSpPr/>
          <p:nvPr/>
        </p:nvGrpSpPr>
        <p:grpSpPr>
          <a:xfrm>
            <a:off x="1712594" y="4300581"/>
            <a:ext cx="1986441" cy="1215495"/>
            <a:chOff x="1252427" y="3891273"/>
            <a:chExt cx="2648587" cy="1620659"/>
          </a:xfrm>
        </p:grpSpPr>
        <p:sp>
          <p:nvSpPr>
            <p:cNvPr id="6" name="文字方塊 5"/>
            <p:cNvSpPr txBox="1"/>
            <p:nvPr/>
          </p:nvSpPr>
          <p:spPr>
            <a:xfrm>
              <a:off x="1252427" y="3891273"/>
              <a:ext cx="2648587" cy="49244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今天」出現 </a:t>
              </a:r>
              <a:r>
                <a:rPr lang="en-US" altLang="zh-TW" sz="1600" dirty="0">
                  <a:latin typeface="微軟正黑體" panose="020B0604030504040204" pitchFamily="34" charset="-120"/>
                  <a:ea typeface="微軟正黑體" panose="020B0604030504040204" pitchFamily="34" charset="-120"/>
                </a:rPr>
                <a:t>30 </a:t>
              </a:r>
              <a:r>
                <a:rPr lang="zh-TW" altLang="en-US" sz="1600" dirty="0">
                  <a:latin typeface="微軟正黑體" panose="020B0604030504040204" pitchFamily="34" charset="-120"/>
                  <a:ea typeface="微軟正黑體" panose="020B0604030504040204" pitchFamily="34" charset="-120"/>
                </a:rPr>
                <a:t>次</a:t>
              </a:r>
            </a:p>
          </p:txBody>
        </p:sp>
        <p:sp>
          <p:nvSpPr>
            <p:cNvPr id="7" name="文字方塊 6"/>
            <p:cNvSpPr txBox="1"/>
            <p:nvPr/>
          </p:nvSpPr>
          <p:spPr>
            <a:xfrm>
              <a:off x="1252427" y="4468911"/>
              <a:ext cx="2614390" cy="45140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「資安」出現 </a:t>
              </a:r>
              <a:r>
                <a:rPr lang="en-US" altLang="zh-TW" sz="1600" dirty="0">
                  <a:latin typeface="微軟正黑體" panose="020B0604030504040204" pitchFamily="34" charset="-120"/>
                  <a:ea typeface="微軟正黑體" panose="020B0604030504040204" pitchFamily="34" charset="-120"/>
                </a:rPr>
                <a:t>20 </a:t>
              </a:r>
              <a:r>
                <a:rPr lang="zh-TW" altLang="en-US" sz="1600" dirty="0">
                  <a:latin typeface="微軟正黑體" panose="020B0604030504040204" pitchFamily="34" charset="-120"/>
                  <a:ea typeface="微軟正黑體" panose="020B0604030504040204" pitchFamily="34" charset="-120"/>
                </a:rPr>
                <a:t>次</a:t>
              </a:r>
            </a:p>
          </p:txBody>
        </p:sp>
        <p:sp>
          <p:nvSpPr>
            <p:cNvPr id="8" name="文字方塊 7"/>
            <p:cNvSpPr txBox="1"/>
            <p:nvPr/>
          </p:nvSpPr>
          <p:spPr>
            <a:xfrm>
              <a:off x="1252427" y="5060527"/>
              <a:ext cx="2614390" cy="45140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「網路」出現 </a:t>
              </a:r>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次</a:t>
              </a:r>
            </a:p>
          </p:txBody>
        </p:sp>
      </p:grpSp>
      <p:sp>
        <p:nvSpPr>
          <p:cNvPr id="9" name="文字方塊 8"/>
          <p:cNvSpPr txBox="1"/>
          <p:nvPr/>
        </p:nvSpPr>
        <p:spPr>
          <a:xfrm>
            <a:off x="2569190" y="2307733"/>
            <a:ext cx="514885" cy="415498"/>
          </a:xfrm>
          <a:prstGeom prst="rect">
            <a:avLst/>
          </a:prstGeom>
          <a:noFill/>
        </p:spPr>
        <p:txBody>
          <a:bodyPr wrap="none" rtlCol="0">
            <a:spAutoFit/>
          </a:bodyPr>
          <a:lstStyle/>
          <a:p>
            <a:r>
              <a:rPr lang="en-US" altLang="zh-TW" sz="2100" dirty="0" err="1" smtClean="0">
                <a:solidFill>
                  <a:srgbClr val="FF0000"/>
                </a:solidFill>
                <a:latin typeface="+mn-lt"/>
                <a:cs typeface="Times New Roman" panose="02020603050405020304" pitchFamily="18" charset="0"/>
              </a:rPr>
              <a:t>TF</a:t>
            </a:r>
            <a:endParaRPr lang="zh-TW" altLang="en-US" sz="2100" dirty="0">
              <a:solidFill>
                <a:srgbClr val="FF0000"/>
              </a:solidFill>
              <a:latin typeface="+mn-lt"/>
              <a:cs typeface="Times New Roman" panose="02020603050405020304" pitchFamily="18" charset="0"/>
            </a:endParaRPr>
          </a:p>
        </p:txBody>
      </p:sp>
      <p:sp>
        <p:nvSpPr>
          <p:cNvPr id="10" name="文字方塊 9"/>
          <p:cNvSpPr txBox="1"/>
          <p:nvPr/>
        </p:nvSpPr>
        <p:spPr>
          <a:xfrm>
            <a:off x="5668765" y="2305139"/>
            <a:ext cx="619080" cy="415498"/>
          </a:xfrm>
          <a:prstGeom prst="rect">
            <a:avLst/>
          </a:prstGeom>
          <a:noFill/>
        </p:spPr>
        <p:txBody>
          <a:bodyPr wrap="none" rtlCol="0">
            <a:spAutoFit/>
          </a:bodyPr>
          <a:lstStyle/>
          <a:p>
            <a:r>
              <a:rPr lang="en-US" altLang="zh-TW" sz="2100" dirty="0" err="1" smtClean="0">
                <a:solidFill>
                  <a:srgbClr val="FF0000"/>
                </a:solidFill>
                <a:latin typeface="+mn-lt"/>
                <a:cs typeface="Times New Roman" panose="02020603050405020304" pitchFamily="18" charset="0"/>
              </a:rPr>
              <a:t>IDF</a:t>
            </a:r>
            <a:endParaRPr lang="zh-TW" altLang="en-US" sz="2100" dirty="0">
              <a:solidFill>
                <a:srgbClr val="FF0000"/>
              </a:solidFill>
              <a:latin typeface="+mn-lt"/>
              <a:cs typeface="Times New Roman" panose="02020603050405020304" pitchFamily="18" charset="0"/>
            </a:endParaRPr>
          </a:p>
        </p:txBody>
      </p:sp>
      <p:pic>
        <p:nvPicPr>
          <p:cNvPr id="11" name="圖片 10"/>
          <p:cNvPicPr>
            <a:picLocks noChangeAspect="1"/>
          </p:cNvPicPr>
          <p:nvPr/>
        </p:nvPicPr>
        <p:blipFill>
          <a:blip r:embed="rId2"/>
          <a:stretch>
            <a:fillRect/>
          </a:stretch>
        </p:blipFill>
        <p:spPr>
          <a:xfrm>
            <a:off x="3977000" y="2810639"/>
            <a:ext cx="4271917" cy="1095771"/>
          </a:xfrm>
          <a:prstGeom prst="rect">
            <a:avLst/>
          </a:prstGeom>
        </p:spPr>
      </p:pic>
      <p:pic>
        <p:nvPicPr>
          <p:cNvPr id="12" name="圖片 11"/>
          <p:cNvPicPr>
            <a:picLocks noChangeAspect="1"/>
          </p:cNvPicPr>
          <p:nvPr/>
        </p:nvPicPr>
        <p:blipFill>
          <a:blip r:embed="rId3"/>
          <a:stretch>
            <a:fillRect/>
          </a:stretch>
        </p:blipFill>
        <p:spPr>
          <a:xfrm>
            <a:off x="2208048" y="2703981"/>
            <a:ext cx="1293174" cy="848921"/>
          </a:xfrm>
          <a:prstGeom prst="rect">
            <a:avLst/>
          </a:prstGeom>
        </p:spPr>
      </p:pic>
      <p:sp>
        <p:nvSpPr>
          <p:cNvPr id="13" name="圖案 12">
            <a:extLst>
              <a:ext uri="{FF2B5EF4-FFF2-40B4-BE49-F238E27FC236}">
                <a16:creationId xmlns="" xmlns:a16="http://schemas.microsoft.com/office/drawing/2014/main" id="{20DDF30D-D7CF-4C25-B5B3-20039B9CE602}"/>
              </a:ext>
            </a:extLst>
          </p:cNvPr>
          <p:cNvSpPr/>
          <p:nvPr/>
        </p:nvSpPr>
        <p:spPr>
          <a:xfrm rot="1967208" flipV="1">
            <a:off x="2652168" y="3442410"/>
            <a:ext cx="302860" cy="400035"/>
          </a:xfrm>
          <a:prstGeom prst="swooshArrow">
            <a:avLst>
              <a:gd name="adj1" fmla="val 25000"/>
              <a:gd name="adj2" fmla="val 25000"/>
            </a:avLst>
          </a:prstGeom>
          <a:solidFill>
            <a:srgbClr val="FF0000"/>
          </a:solidFill>
          <a:ln>
            <a:solidFill>
              <a:srgbClr val="FF0000"/>
            </a:solid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ADA7A">
                <a:tint val="40000"/>
                <a:hueOff val="0"/>
                <a:satOff val="0"/>
                <a:lumOff val="0"/>
                <a:alphaOff val="0"/>
                <a:tint val="100000"/>
                <a:shade val="100000"/>
                <a:hueMod val="100000"/>
                <a:satMod val="100000"/>
              </a:srgbClr>
            </a:contourClr>
          </a:sp3d>
        </p:spPr>
      </p:sp>
      <p:grpSp>
        <p:nvGrpSpPr>
          <p:cNvPr id="14" name="群組 13"/>
          <p:cNvGrpSpPr/>
          <p:nvPr/>
        </p:nvGrpSpPr>
        <p:grpSpPr>
          <a:xfrm>
            <a:off x="4806119" y="4157473"/>
            <a:ext cx="2694969" cy="1236894"/>
            <a:chOff x="4516341" y="3344848"/>
            <a:chExt cx="3593293" cy="1649191"/>
          </a:xfrm>
        </p:grpSpPr>
        <p:sp>
          <p:nvSpPr>
            <p:cNvPr id="15" name="文字方塊 14"/>
            <p:cNvSpPr txBox="1"/>
            <p:nvPr/>
          </p:nvSpPr>
          <p:spPr>
            <a:xfrm>
              <a:off x="5414838" y="3507743"/>
              <a:ext cx="219769" cy="492442"/>
            </a:xfrm>
            <a:prstGeom prst="rect">
              <a:avLst/>
            </a:prstGeom>
            <a:noFill/>
          </p:spPr>
          <p:txBody>
            <a:bodyPr wrap="square" rtlCol="0">
              <a:spAutoFit/>
            </a:bodyPr>
            <a:lstStyle/>
            <a:p>
              <a:endParaRPr lang="zh-TW" altLang="en-US" dirty="0">
                <a:latin typeface="標楷體" panose="03000509000000000000" pitchFamily="65" charset="-120"/>
                <a:ea typeface="標楷體" panose="03000509000000000000" pitchFamily="65" charset="-120"/>
              </a:endParaRPr>
            </a:p>
          </p:txBody>
        </p:sp>
        <p:sp>
          <p:nvSpPr>
            <p:cNvPr id="16" name="文字方塊 15"/>
            <p:cNvSpPr txBox="1"/>
            <p:nvPr/>
          </p:nvSpPr>
          <p:spPr>
            <a:xfrm>
              <a:off x="4516341" y="3344848"/>
              <a:ext cx="3593293" cy="45140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「今天」的文章共有 </a:t>
              </a:r>
              <a:r>
                <a:rPr lang="en-US" altLang="zh-TW" sz="1600" dirty="0">
                  <a:latin typeface="微軟正黑體" panose="020B0604030504040204" pitchFamily="34" charset="-120"/>
                  <a:ea typeface="微軟正黑體" panose="020B0604030504040204" pitchFamily="34" charset="-120"/>
                </a:rPr>
                <a:t>620 </a:t>
              </a:r>
              <a:r>
                <a:rPr lang="zh-TW" altLang="en-US" sz="1600" dirty="0">
                  <a:latin typeface="微軟正黑體" panose="020B0604030504040204" pitchFamily="34" charset="-120"/>
                  <a:ea typeface="微軟正黑體" panose="020B0604030504040204" pitchFamily="34" charset="-120"/>
                </a:rPr>
                <a:t>篇</a:t>
              </a:r>
            </a:p>
          </p:txBody>
        </p:sp>
        <p:sp>
          <p:nvSpPr>
            <p:cNvPr id="17" name="文字方塊 16"/>
            <p:cNvSpPr txBox="1"/>
            <p:nvPr/>
          </p:nvSpPr>
          <p:spPr>
            <a:xfrm>
              <a:off x="4516341" y="3943741"/>
              <a:ext cx="3435129" cy="45140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「資安」的文章共有 </a:t>
              </a:r>
              <a:r>
                <a:rPr lang="en-US" altLang="zh-TW" sz="1600" dirty="0">
                  <a:latin typeface="微軟正黑體" panose="020B0604030504040204" pitchFamily="34" charset="-120"/>
                  <a:ea typeface="微軟正黑體" panose="020B0604030504040204" pitchFamily="34" charset="-120"/>
                </a:rPr>
                <a:t>80 </a:t>
              </a:r>
              <a:r>
                <a:rPr lang="zh-TW" altLang="en-US" sz="1600" dirty="0">
                  <a:latin typeface="微軟正黑體" panose="020B0604030504040204" pitchFamily="34" charset="-120"/>
                  <a:ea typeface="微軟正黑體" panose="020B0604030504040204" pitchFamily="34" charset="-120"/>
                </a:rPr>
                <a:t>篇</a:t>
              </a:r>
            </a:p>
          </p:txBody>
        </p:sp>
        <p:sp>
          <p:nvSpPr>
            <p:cNvPr id="18" name="文字方塊 17"/>
            <p:cNvSpPr txBox="1"/>
            <p:nvPr/>
          </p:nvSpPr>
          <p:spPr>
            <a:xfrm>
              <a:off x="4516341" y="4542634"/>
              <a:ext cx="3593293" cy="45140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「網路」的文章共有 </a:t>
              </a:r>
              <a:r>
                <a:rPr lang="en-US" altLang="zh-TW" sz="1600" dirty="0">
                  <a:latin typeface="微軟正黑體" panose="020B0604030504040204" pitchFamily="34" charset="-120"/>
                  <a:ea typeface="微軟正黑體" panose="020B0604030504040204" pitchFamily="34" charset="-120"/>
                </a:rPr>
                <a:t>120 </a:t>
              </a:r>
              <a:r>
                <a:rPr lang="zh-TW" altLang="en-US" sz="1600" dirty="0">
                  <a:latin typeface="微軟正黑體" panose="020B0604030504040204" pitchFamily="34" charset="-120"/>
                  <a:ea typeface="微軟正黑體" panose="020B0604030504040204" pitchFamily="34" charset="-120"/>
                </a:rPr>
                <a:t>篇</a:t>
              </a:r>
            </a:p>
          </p:txBody>
        </p:sp>
      </p:grpSp>
    </p:spTree>
    <p:extLst>
      <p:ext uri="{BB962C8B-B14F-4D97-AF65-F5344CB8AC3E}">
        <p14:creationId xmlns:p14="http://schemas.microsoft.com/office/powerpoint/2010/main" val="7366041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63500" indent="0">
              <a:lnSpc>
                <a:spcPct val="150000"/>
              </a:lnSpc>
              <a:buNone/>
            </a:pPr>
            <a:r>
              <a:rPr lang="en-US" altLang="zh-TW" sz="2400" dirty="0" err="1">
                <a:solidFill>
                  <a:srgbClr val="00B050"/>
                </a:solidFill>
              </a:rPr>
              <a:t>TF-IDF</a:t>
            </a:r>
            <a:r>
              <a:rPr lang="zh-TW" altLang="en-US" sz="2400" dirty="0">
                <a:solidFill>
                  <a:srgbClr val="00B050"/>
                </a:solidFill>
              </a:rPr>
              <a:t>例子</a:t>
            </a:r>
            <a:endParaRPr lang="en-US" altLang="zh-TW" sz="2400" dirty="0">
              <a:solidFill>
                <a:srgbClr val="00B050"/>
              </a:solidFill>
            </a:endParaRPr>
          </a:p>
          <a:p>
            <a:pPr marL="0" indent="0">
              <a:buNone/>
            </a:pPr>
            <a:endParaRPr lang="en-US" altLang="zh-TW" sz="2400" dirty="0" smtClean="0"/>
          </a:p>
          <a:p>
            <a:pPr lvl="2"/>
            <a:r>
              <a:rPr lang="en-US" altLang="zh-TW" sz="2400" dirty="0" err="1" smtClean="0"/>
              <a:t>TF</a:t>
            </a:r>
            <a:r>
              <a:rPr lang="zh-TW" altLang="en-US" sz="2400" dirty="0"/>
              <a:t>*</a:t>
            </a:r>
            <a:r>
              <a:rPr lang="en-US" altLang="zh-TW" sz="2400" dirty="0" err="1" smtClean="0"/>
              <a:t>IDF</a:t>
            </a:r>
            <a:endParaRPr lang="en-US" altLang="zh-TW" sz="2400" dirty="0"/>
          </a:p>
          <a:p>
            <a:pPr marL="625475" lvl="1" indent="-269875"/>
            <a:r>
              <a:rPr lang="zh-TW" altLang="en-US" sz="2200" dirty="0"/>
              <a:t>「資安」的</a:t>
            </a:r>
            <a:r>
              <a:rPr lang="en-US" altLang="zh-TW" sz="2200" dirty="0"/>
              <a:t>TF-IDF </a:t>
            </a:r>
            <a:r>
              <a:rPr lang="zh-TW" altLang="en-US" sz="2200" dirty="0"/>
              <a:t>值最高；「網路」其次；「今天」最低，因此只選擇一個詞作為關鍵字的話，「資安」就是這篇文章的關鍵詞。</a:t>
            </a:r>
          </a:p>
          <a:p>
            <a:endParaRPr lang="zh-TW" altLang="en-US" dirty="0"/>
          </a:p>
          <a:p>
            <a:endParaRPr lang="zh-TW" altLang="en-US" dirty="0"/>
          </a:p>
        </p:txBody>
      </p:sp>
      <p:pic>
        <p:nvPicPr>
          <p:cNvPr id="6" name="Picture 2">
            <a:extLst>
              <a:ext uri="{FF2B5EF4-FFF2-40B4-BE49-F238E27FC236}">
                <a16:creationId xmlns="" xmlns:a16="http://schemas.microsoft.com/office/drawing/2014/main" id="{870CE4C5-F641-4A08-B190-8695AD22D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27" y="3953249"/>
            <a:ext cx="7313356" cy="1850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20809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63500" indent="0">
              <a:lnSpc>
                <a:spcPct val="150000"/>
              </a:lnSpc>
              <a:buNone/>
            </a:pPr>
            <a:r>
              <a:rPr lang="en-US" altLang="zh-TW" sz="2400" dirty="0" err="1">
                <a:solidFill>
                  <a:srgbClr val="00B050"/>
                </a:solidFill>
              </a:rPr>
              <a:t>TF-IDF</a:t>
            </a:r>
            <a:r>
              <a:rPr lang="zh-TW" altLang="en-US" sz="2400" dirty="0">
                <a:solidFill>
                  <a:srgbClr val="00B050"/>
                </a:solidFill>
              </a:rPr>
              <a:t>的使用方法</a:t>
            </a:r>
            <a:endParaRPr lang="en-US" altLang="zh-TW" sz="2400" dirty="0">
              <a:solidFill>
                <a:srgbClr val="00B050"/>
              </a:solidFill>
            </a:endParaRPr>
          </a:p>
          <a:p>
            <a:pPr lvl="2">
              <a:lnSpc>
                <a:spcPct val="150000"/>
              </a:lnSpc>
            </a:pPr>
            <a:r>
              <a:rPr lang="en-US" altLang="zh-TW" sz="2400" dirty="0" err="1" smtClean="0"/>
              <a:t>TF-IDF</a:t>
            </a:r>
            <a:r>
              <a:rPr lang="zh-CN" altLang="zh-TW" sz="2400" dirty="0"/>
              <a:t>的具體使用方法的三種工具</a:t>
            </a:r>
            <a:endParaRPr lang="en-US" altLang="zh-CN" sz="2400" dirty="0"/>
          </a:p>
          <a:p>
            <a:pPr marL="625475" lvl="1" indent="-269875">
              <a:lnSpc>
                <a:spcPct val="150000"/>
              </a:lnSpc>
            </a:pPr>
            <a:r>
              <a:rPr lang="en-US" altLang="zh-TW" sz="2200" dirty="0" err="1"/>
              <a:t>Jieba</a:t>
            </a:r>
            <a:endParaRPr lang="en-US" altLang="zh-TW" sz="2200" dirty="0"/>
          </a:p>
          <a:p>
            <a:pPr marL="625475" lvl="1" indent="-269875">
              <a:lnSpc>
                <a:spcPct val="150000"/>
              </a:lnSpc>
            </a:pPr>
            <a:r>
              <a:rPr lang="en-US" altLang="zh-TW" sz="2200" dirty="0" err="1"/>
              <a:t>Sklearn</a:t>
            </a:r>
            <a:endParaRPr lang="en-US" altLang="zh-TW" sz="2200" dirty="0"/>
          </a:p>
          <a:p>
            <a:pPr marL="625475" lvl="1" indent="-269875">
              <a:lnSpc>
                <a:spcPct val="150000"/>
              </a:lnSpc>
            </a:pPr>
            <a:r>
              <a:rPr lang="en-US" altLang="zh-TW" sz="2200" dirty="0" err="1"/>
              <a:t>Gensim</a:t>
            </a:r>
            <a:endParaRPr lang="zh-TW" altLang="en-US" sz="2200" dirty="0"/>
          </a:p>
        </p:txBody>
      </p:sp>
    </p:spTree>
    <p:extLst>
      <p:ext uri="{BB962C8B-B14F-4D97-AF65-F5344CB8AC3E}">
        <p14:creationId xmlns:p14="http://schemas.microsoft.com/office/powerpoint/2010/main" val="21884787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en-US" altLang="zh-TW" sz="2400" dirty="0" err="1">
                <a:solidFill>
                  <a:srgbClr val="00B050"/>
                </a:solidFill>
              </a:rPr>
              <a:t>Jieba</a:t>
            </a:r>
            <a:r>
              <a:rPr lang="en-US" altLang="zh-TW" sz="2400" dirty="0">
                <a:solidFill>
                  <a:srgbClr val="00B050"/>
                </a:solidFill>
              </a:rPr>
              <a:t>-1</a:t>
            </a:r>
          </a:p>
          <a:p>
            <a:pPr lvl="2">
              <a:lnSpc>
                <a:spcPct val="150000"/>
              </a:lnSpc>
            </a:pPr>
            <a:r>
              <a:rPr lang="zh-TW" altLang="zh-TW" sz="2400" dirty="0" smtClean="0"/>
              <a:t>在</a:t>
            </a:r>
            <a:r>
              <a:rPr lang="zh-TW" altLang="zh-TW" sz="2400" dirty="0"/>
              <a:t>使用</a:t>
            </a:r>
            <a:r>
              <a:rPr lang="en-US" altLang="zh-TW" sz="2400" dirty="0" err="1"/>
              <a:t>Jieba</a:t>
            </a:r>
            <a:r>
              <a:rPr lang="zh-TW" altLang="zh-TW" sz="2400" dirty="0"/>
              <a:t>之前我們需要有一些文章資料，這些文章資料會儲存為</a:t>
            </a:r>
            <a:r>
              <a:rPr lang="en-US" altLang="zh-TW" sz="2400" dirty="0"/>
              <a:t>TXT</a:t>
            </a:r>
            <a:r>
              <a:rPr lang="zh-TW" altLang="zh-TW" sz="2400" dirty="0"/>
              <a:t>的檔案形式。這些資料就是使用者想要了解關鍵字的文章。</a:t>
            </a:r>
            <a:endParaRPr lang="en-US" altLang="zh-TW" sz="2400" dirty="0"/>
          </a:p>
          <a:p>
            <a:pPr>
              <a:lnSpc>
                <a:spcPct val="150000"/>
              </a:lnSpc>
            </a:pPr>
            <a:endParaRPr lang="zh-TW" altLang="en-US" sz="2400" dirty="0"/>
          </a:p>
        </p:txBody>
      </p:sp>
    </p:spTree>
    <p:extLst>
      <p:ext uri="{BB962C8B-B14F-4D97-AF65-F5344CB8AC3E}">
        <p14:creationId xmlns:p14="http://schemas.microsoft.com/office/powerpoint/2010/main" val="8414821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buNone/>
            </a:pPr>
            <a:r>
              <a:rPr lang="en-US" altLang="zh-TW" sz="2400" dirty="0" err="1">
                <a:solidFill>
                  <a:srgbClr val="00B050"/>
                </a:solidFill>
              </a:rPr>
              <a:t>Jieba</a:t>
            </a:r>
            <a:r>
              <a:rPr lang="en-US" altLang="zh-TW" sz="2400" dirty="0">
                <a:solidFill>
                  <a:srgbClr val="00B050"/>
                </a:solidFill>
              </a:rPr>
              <a:t>-2</a:t>
            </a:r>
          </a:p>
          <a:p>
            <a:pPr lvl="2">
              <a:lnSpc>
                <a:spcPct val="100000"/>
              </a:lnSpc>
            </a:pPr>
            <a:r>
              <a:rPr lang="zh-TW" altLang="zh-TW" sz="2400" dirty="0" smtClean="0"/>
              <a:t>我們</a:t>
            </a:r>
            <a:r>
              <a:rPr lang="zh-TW" altLang="zh-TW" sz="2400" dirty="0"/>
              <a:t>可以透過</a:t>
            </a:r>
            <a:r>
              <a:rPr lang="en-US" altLang="zh-TW" sz="2400" dirty="0" err="1"/>
              <a:t>Jieba</a:t>
            </a:r>
            <a:r>
              <a:rPr lang="zh-TW" altLang="zh-TW" sz="2400" dirty="0"/>
              <a:t>得到前三個關鍵字。根據使用者的需求可以手動調節</a:t>
            </a:r>
            <a:r>
              <a:rPr lang="en-US" altLang="zh-TW" sz="2400" dirty="0" err="1"/>
              <a:t>topK</a:t>
            </a:r>
            <a:r>
              <a:rPr lang="zh-TW" altLang="zh-TW" sz="2400" dirty="0"/>
              <a:t>的值來選取關鍵字的個數。</a:t>
            </a:r>
            <a:endParaRPr lang="zh-TW" altLang="en-US" sz="2400"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092" y="2679817"/>
            <a:ext cx="6120000" cy="1932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092" y="4728806"/>
            <a:ext cx="6120000" cy="166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3340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82" y="2088684"/>
            <a:ext cx="6714504" cy="424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Sklearn</a:t>
            </a:r>
            <a:r>
              <a:rPr lang="en-US" altLang="zh-TW" sz="2400" dirty="0">
                <a:solidFill>
                  <a:srgbClr val="00B050"/>
                </a:solidFill>
              </a:rPr>
              <a:t>-1</a:t>
            </a:r>
          </a:p>
        </p:txBody>
      </p:sp>
    </p:spTree>
    <p:extLst>
      <p:ext uri="{BB962C8B-B14F-4D97-AF65-F5344CB8AC3E}">
        <p14:creationId xmlns:p14="http://schemas.microsoft.com/office/powerpoint/2010/main" val="21877121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43" y="2388001"/>
            <a:ext cx="7200000" cy="354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Sklearn</a:t>
            </a:r>
            <a:r>
              <a:rPr lang="en-US" altLang="zh-TW" sz="2400" dirty="0">
                <a:solidFill>
                  <a:srgbClr val="00B050"/>
                </a:solidFill>
              </a:rPr>
              <a:t>-2</a:t>
            </a:r>
          </a:p>
        </p:txBody>
      </p:sp>
    </p:spTree>
    <p:extLst>
      <p:ext uri="{BB962C8B-B14F-4D97-AF65-F5344CB8AC3E}">
        <p14:creationId xmlns:p14="http://schemas.microsoft.com/office/powerpoint/2010/main" val="3133392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17" y="2320642"/>
            <a:ext cx="5574093" cy="340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選擇</a:t>
            </a:r>
            <a:r>
              <a:rPr lang="en-US" altLang="zh-TW" sz="2400" dirty="0">
                <a:solidFill>
                  <a:srgbClr val="00B050"/>
                </a:solidFill>
              </a:rPr>
              <a:t>Python</a:t>
            </a:r>
            <a:r>
              <a:rPr lang="zh-TW" altLang="zh-TW" sz="2400" dirty="0">
                <a:solidFill>
                  <a:srgbClr val="00B050"/>
                </a:solidFill>
              </a:rPr>
              <a:t>核心版本與命名環境名稱</a:t>
            </a:r>
            <a:endParaRPr lang="en-US" altLang="zh-TW" sz="2400" dirty="0" smtClean="0">
              <a:solidFill>
                <a:srgbClr val="00B050"/>
              </a:solidFill>
            </a:endParaRPr>
          </a:p>
        </p:txBody>
      </p:sp>
    </p:spTree>
    <p:extLst>
      <p:ext uri="{BB962C8B-B14F-4D97-AF65-F5344CB8AC3E}">
        <p14:creationId xmlns:p14="http://schemas.microsoft.com/office/powerpoint/2010/main" val="22006855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758" y="1418015"/>
            <a:ext cx="5589829" cy="505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Sklearn</a:t>
            </a:r>
            <a:r>
              <a:rPr lang="en-US" altLang="zh-TW" sz="2400" dirty="0">
                <a:solidFill>
                  <a:srgbClr val="00B050"/>
                </a:solidFill>
              </a:rPr>
              <a:t>-3</a:t>
            </a:r>
          </a:p>
        </p:txBody>
      </p:sp>
    </p:spTree>
    <p:extLst>
      <p:ext uri="{BB962C8B-B14F-4D97-AF65-F5344CB8AC3E}">
        <p14:creationId xmlns:p14="http://schemas.microsoft.com/office/powerpoint/2010/main" val="3463481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382" y="2059808"/>
            <a:ext cx="6928959" cy="409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Sklearn</a:t>
            </a:r>
            <a:r>
              <a:rPr lang="en-US" altLang="zh-TW" sz="2400" dirty="0">
                <a:solidFill>
                  <a:srgbClr val="00B050"/>
                </a:solidFill>
              </a:rPr>
              <a:t>-4</a:t>
            </a:r>
          </a:p>
        </p:txBody>
      </p:sp>
    </p:spTree>
    <p:extLst>
      <p:ext uri="{BB962C8B-B14F-4D97-AF65-F5344CB8AC3E}">
        <p14:creationId xmlns:p14="http://schemas.microsoft.com/office/powerpoint/2010/main" val="54232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20" y="2636821"/>
            <a:ext cx="7200000" cy="1361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Sklearn</a:t>
            </a:r>
            <a:r>
              <a:rPr lang="en-US" altLang="zh-TW" sz="2400" dirty="0">
                <a:solidFill>
                  <a:srgbClr val="00B050"/>
                </a:solidFill>
              </a:rPr>
              <a:t>-5</a:t>
            </a:r>
          </a:p>
        </p:txBody>
      </p:sp>
    </p:spTree>
    <p:extLst>
      <p:ext uri="{BB962C8B-B14F-4D97-AF65-F5344CB8AC3E}">
        <p14:creationId xmlns:p14="http://schemas.microsoft.com/office/powerpoint/2010/main" val="28956287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en-US" altLang="zh-TW" sz="2400" dirty="0" err="1">
                <a:solidFill>
                  <a:srgbClr val="00B050"/>
                </a:solidFill>
              </a:rPr>
              <a:t>Gensim</a:t>
            </a:r>
            <a:r>
              <a:rPr lang="en-US" altLang="zh-TW" sz="2400" dirty="0">
                <a:solidFill>
                  <a:srgbClr val="00B050"/>
                </a:solidFill>
              </a:rPr>
              <a:t>-1</a:t>
            </a:r>
          </a:p>
          <a:p>
            <a:pPr lvl="2">
              <a:lnSpc>
                <a:spcPct val="150000"/>
              </a:lnSpc>
            </a:pPr>
            <a:r>
              <a:rPr lang="en-US" altLang="zh-TW" sz="2400" dirty="0" err="1" smtClean="0"/>
              <a:t>Gensim</a:t>
            </a:r>
            <a:r>
              <a:rPr lang="zh-TW" altLang="zh-TW" sz="2400" dirty="0"/>
              <a:t>是一款開源第三方</a:t>
            </a:r>
            <a:r>
              <a:rPr lang="en-US" altLang="zh-TW" sz="2400" dirty="0"/>
              <a:t>Python</a:t>
            </a:r>
            <a:r>
              <a:rPr lang="zh-TW" altLang="zh-TW" sz="2400" dirty="0"/>
              <a:t>的工具包，用於從原始的非結構化的文本中，學習到文本隱藏的主體向量表達。</a:t>
            </a:r>
            <a:endParaRPr lang="en-US" altLang="zh-TW" sz="2400" dirty="0"/>
          </a:p>
          <a:p>
            <a:pPr lvl="2">
              <a:lnSpc>
                <a:spcPct val="150000"/>
              </a:lnSpc>
            </a:pPr>
            <a:r>
              <a:rPr lang="en-US" altLang="zh-TW" sz="2400" dirty="0" err="1"/>
              <a:t>Gensim</a:t>
            </a:r>
            <a:r>
              <a:rPr lang="zh-CN" altLang="zh-TW" sz="2400" dirty="0"/>
              <a:t>和</a:t>
            </a:r>
            <a:r>
              <a:rPr lang="en-US" altLang="zh-TW" sz="2400" dirty="0" err="1"/>
              <a:t>Jieba</a:t>
            </a:r>
            <a:r>
              <a:rPr lang="zh-CN" altLang="zh-TW" sz="2400" dirty="0"/>
              <a:t>、</a:t>
            </a:r>
            <a:r>
              <a:rPr lang="en-US" altLang="zh-TW" sz="2400" dirty="0" err="1"/>
              <a:t>Sklearn</a:t>
            </a:r>
            <a:r>
              <a:rPr lang="zh-CN" altLang="zh-TW" sz="2400" dirty="0"/>
              <a:t>一樣都存在一個語料庫，</a:t>
            </a:r>
            <a:r>
              <a:rPr lang="en-US" altLang="zh-TW" sz="2400" dirty="0" err="1"/>
              <a:t>Gensim</a:t>
            </a:r>
            <a:r>
              <a:rPr lang="zh-CN" altLang="zh-TW" sz="2400" dirty="0"/>
              <a:t>在進行計算</a:t>
            </a:r>
            <a:r>
              <a:rPr lang="en-US" altLang="zh-TW" sz="2400" dirty="0"/>
              <a:t>TF-IDF</a:t>
            </a:r>
            <a:r>
              <a:rPr lang="zh-CN" altLang="zh-TW" sz="2400" dirty="0"/>
              <a:t>之前需要做分詞的處理。</a:t>
            </a:r>
            <a:endParaRPr lang="zh-TW" altLang="zh-TW" sz="2400" dirty="0"/>
          </a:p>
        </p:txBody>
      </p:sp>
    </p:spTree>
    <p:extLst>
      <p:ext uri="{BB962C8B-B14F-4D97-AF65-F5344CB8AC3E}">
        <p14:creationId xmlns:p14="http://schemas.microsoft.com/office/powerpoint/2010/main" val="3633227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891" y="2514700"/>
            <a:ext cx="7200000" cy="1963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Gensim</a:t>
            </a:r>
            <a:r>
              <a:rPr lang="en-US" altLang="zh-TW" sz="2400" dirty="0">
                <a:solidFill>
                  <a:srgbClr val="00B050"/>
                </a:solidFill>
              </a:rPr>
              <a:t>-2</a:t>
            </a:r>
          </a:p>
        </p:txBody>
      </p:sp>
    </p:spTree>
    <p:extLst>
      <p:ext uri="{BB962C8B-B14F-4D97-AF65-F5344CB8AC3E}">
        <p14:creationId xmlns:p14="http://schemas.microsoft.com/office/powerpoint/2010/main" val="2555574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54" y="1964775"/>
            <a:ext cx="6477936" cy="440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Gensim</a:t>
            </a:r>
            <a:r>
              <a:rPr lang="en-US" altLang="zh-TW" sz="2400" dirty="0">
                <a:solidFill>
                  <a:srgbClr val="00B050"/>
                </a:solidFill>
              </a:rPr>
              <a:t>-3</a:t>
            </a:r>
          </a:p>
        </p:txBody>
      </p:sp>
    </p:spTree>
    <p:extLst>
      <p:ext uri="{BB962C8B-B14F-4D97-AF65-F5344CB8AC3E}">
        <p14:creationId xmlns:p14="http://schemas.microsoft.com/office/powerpoint/2010/main" val="4247695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42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705"/>
          <a:stretch/>
        </p:blipFill>
        <p:spPr bwMode="auto">
          <a:xfrm>
            <a:off x="972000" y="2334059"/>
            <a:ext cx="7200000" cy="259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Gensim</a:t>
            </a:r>
            <a:r>
              <a:rPr lang="en-US" altLang="zh-TW" sz="2400" dirty="0">
                <a:solidFill>
                  <a:srgbClr val="00B050"/>
                </a:solidFill>
              </a:rPr>
              <a:t>-4</a:t>
            </a:r>
          </a:p>
        </p:txBody>
      </p:sp>
    </p:spTree>
    <p:extLst>
      <p:ext uri="{BB962C8B-B14F-4D97-AF65-F5344CB8AC3E}">
        <p14:creationId xmlns:p14="http://schemas.microsoft.com/office/powerpoint/2010/main" val="1130446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4375235"/>
            <a:ext cx="7200000" cy="1589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 xmlns:a16="http://schemas.microsoft.com/office/drawing/2014/main" id="{1A52BDAE-5199-4A5B-97DE-58612DEEC6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098"/>
          <a:stretch/>
        </p:blipFill>
        <p:spPr bwMode="auto">
          <a:xfrm>
            <a:off x="972000" y="2056742"/>
            <a:ext cx="7200000" cy="2375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en-US" altLang="zh-TW" sz="2400" dirty="0" err="1">
                <a:solidFill>
                  <a:srgbClr val="00B050"/>
                </a:solidFill>
              </a:rPr>
              <a:t>Gensim</a:t>
            </a:r>
            <a:r>
              <a:rPr lang="en-US" altLang="zh-TW" sz="2400" dirty="0">
                <a:solidFill>
                  <a:srgbClr val="00B050"/>
                </a:solidFill>
              </a:rPr>
              <a:t>-5</a:t>
            </a:r>
          </a:p>
        </p:txBody>
      </p:sp>
    </p:spTree>
    <p:extLst>
      <p:ext uri="{BB962C8B-B14F-4D97-AF65-F5344CB8AC3E}">
        <p14:creationId xmlns:p14="http://schemas.microsoft.com/office/powerpoint/2010/main" val="1822134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341312" indent="-277812">
              <a:buNone/>
            </a:pPr>
            <a:r>
              <a:rPr lang="en-US" altLang="zh-TW" dirty="0"/>
              <a:t>5-2-3</a:t>
            </a:r>
            <a:r>
              <a:rPr lang="zh-TW" altLang="en-US" dirty="0"/>
              <a:t>　</a:t>
            </a:r>
            <a:r>
              <a:rPr lang="en-US" altLang="zh-TW" dirty="0"/>
              <a:t>Word Embedding</a:t>
            </a:r>
          </a:p>
          <a:p>
            <a:pPr lvl="2"/>
            <a:r>
              <a:rPr lang="zh-TW" altLang="en-US" sz="2400" dirty="0" smtClean="0"/>
              <a:t>文</a:t>
            </a:r>
            <a:r>
              <a:rPr lang="zh-TW" altLang="en-US" sz="2400" dirty="0"/>
              <a:t>本處理是資料處理中的一個很重要的分支，而要做到文本處理前提是需要將文本資料表示成計算機可以理解且容易處理的數據。</a:t>
            </a:r>
            <a:endParaRPr lang="en-US" altLang="zh-TW" sz="2400" dirty="0"/>
          </a:p>
          <a:p>
            <a:pPr lvl="2"/>
            <a:r>
              <a:rPr lang="zh-TW" altLang="zh-TW" sz="2400" dirty="0"/>
              <a:t>要理解一段文字，那麼首先就需要使機器理解詞語本身的意義、整句話的語義關係和單個詞語在整體上下文之中的關係。</a:t>
            </a:r>
            <a:endParaRPr lang="en-US" altLang="zh-TW" sz="2400" dirty="0"/>
          </a:p>
          <a:p>
            <a:pPr lvl="2"/>
            <a:r>
              <a:rPr lang="zh-TW" altLang="zh-TW" sz="2400" dirty="0"/>
              <a:t>那麼如何將文字使用計算機語言呈現出來並且盡可能的減少在編碼過程中造成的信息損失便變得尤為重要了。</a:t>
            </a:r>
            <a:endParaRPr lang="zh-TW" altLang="en-US" sz="2400"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2420880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63500" indent="0">
              <a:lnSpc>
                <a:spcPct val="150000"/>
              </a:lnSpc>
              <a:buNone/>
            </a:pPr>
            <a:r>
              <a:rPr lang="en-US" altLang="zh-TW" sz="2400" dirty="0">
                <a:solidFill>
                  <a:srgbClr val="00B050"/>
                </a:solidFill>
              </a:rPr>
              <a:t>Word Embedding</a:t>
            </a:r>
            <a:r>
              <a:rPr lang="zh-TW" altLang="en-US" sz="2400" dirty="0">
                <a:solidFill>
                  <a:srgbClr val="00B050"/>
                </a:solidFill>
              </a:rPr>
              <a:t>功能簡介</a:t>
            </a:r>
            <a:endParaRPr lang="en-US" altLang="zh-TW" sz="2400" dirty="0">
              <a:solidFill>
                <a:srgbClr val="00B050"/>
              </a:solidFill>
            </a:endParaRPr>
          </a:p>
          <a:p>
            <a:pPr lvl="2"/>
            <a:r>
              <a:rPr lang="zh-TW" altLang="zh-TW" sz="2400" dirty="0"/>
              <a:t>使用</a:t>
            </a:r>
            <a:r>
              <a:rPr lang="en-US" altLang="zh-TW" sz="2400" dirty="0"/>
              <a:t>Word Embedding</a:t>
            </a:r>
            <a:r>
              <a:rPr lang="zh-TW" altLang="zh-TW" sz="2400" dirty="0"/>
              <a:t>時，先將文章經過分詞系統分出個別的字詞，然後將字詞轉換成編號</a:t>
            </a:r>
            <a:r>
              <a:rPr lang="en-US" altLang="zh-TW" sz="2400" dirty="0"/>
              <a:t>ID</a:t>
            </a:r>
            <a:r>
              <a:rPr lang="zh-TW" altLang="zh-TW" sz="2400" dirty="0"/>
              <a:t>的形式</a:t>
            </a:r>
            <a:r>
              <a:rPr lang="zh-TW" altLang="en-US" sz="2400" dirty="0"/>
              <a:t>。</a:t>
            </a:r>
          </a:p>
          <a:p>
            <a:endParaRPr lang="zh-TW" altLang="en-US" sz="2400" dirty="0">
              <a:solidFill>
                <a:schemeClr val="tx1"/>
              </a:solidFill>
              <a:latin typeface="Times New Roman" pitchFamily="18" charset="0"/>
              <a:ea typeface="標楷體" pitchFamily="65" charset="-120"/>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5" y="2826383"/>
            <a:ext cx="6744751" cy="3534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8973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875" y="2246394"/>
            <a:ext cx="6229462" cy="3816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切換執行環境與安裝</a:t>
            </a:r>
            <a:r>
              <a:rPr lang="en-US" altLang="zh-TW" sz="2400" dirty="0" err="1">
                <a:solidFill>
                  <a:srgbClr val="00B050"/>
                </a:solidFill>
              </a:rPr>
              <a:t>CMD</a:t>
            </a:r>
            <a:r>
              <a:rPr lang="en-US" altLang="zh-TW" sz="2400" dirty="0">
                <a:solidFill>
                  <a:srgbClr val="00B050"/>
                </a:solidFill>
              </a:rPr>
              <a:t> Prompt</a:t>
            </a:r>
            <a:endParaRPr lang="en-US" altLang="zh-TW" sz="2400" dirty="0" smtClean="0">
              <a:solidFill>
                <a:srgbClr val="00B050"/>
              </a:solidFill>
            </a:endParaRPr>
          </a:p>
        </p:txBody>
      </p:sp>
    </p:spTree>
    <p:extLst>
      <p:ext uri="{BB962C8B-B14F-4D97-AF65-F5344CB8AC3E}">
        <p14:creationId xmlns:p14="http://schemas.microsoft.com/office/powerpoint/2010/main" val="2896856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63500" indent="0">
              <a:lnSpc>
                <a:spcPct val="150000"/>
              </a:lnSpc>
              <a:buNone/>
            </a:pPr>
            <a:r>
              <a:rPr lang="en-US" altLang="zh-TW" sz="2400" dirty="0">
                <a:solidFill>
                  <a:srgbClr val="00B050"/>
                </a:solidFill>
              </a:rPr>
              <a:t>Word Embedding</a:t>
            </a:r>
            <a:r>
              <a:rPr lang="zh-TW" altLang="en-US" sz="2400" dirty="0">
                <a:solidFill>
                  <a:srgbClr val="00B050"/>
                </a:solidFill>
              </a:rPr>
              <a:t>功能簡介</a:t>
            </a:r>
            <a:endParaRPr lang="en-US" altLang="zh-TW" sz="2400" dirty="0">
              <a:solidFill>
                <a:srgbClr val="00B050"/>
              </a:solidFill>
            </a:endParaRPr>
          </a:p>
          <a:p>
            <a:pPr lvl="2">
              <a:lnSpc>
                <a:spcPct val="150000"/>
              </a:lnSpc>
            </a:pPr>
            <a:r>
              <a:rPr lang="zh-TW" altLang="zh-TW" sz="2400" dirty="0" smtClean="0"/>
              <a:t>使用</a:t>
            </a:r>
            <a:r>
              <a:rPr lang="zh-TW" altLang="zh-TW" sz="2400" dirty="0"/>
              <a:t>向量表示字詞為兩種</a:t>
            </a:r>
            <a:r>
              <a:rPr lang="zh-TW" altLang="zh-TW" sz="2400" dirty="0" smtClean="0"/>
              <a:t>方法</a:t>
            </a:r>
            <a:r>
              <a:rPr lang="zh-TW" altLang="en-US" sz="2400" dirty="0" smtClean="0"/>
              <a:t>。</a:t>
            </a:r>
            <a:endParaRPr lang="en-US" altLang="zh-TW" sz="2400" dirty="0"/>
          </a:p>
          <a:p>
            <a:pPr lvl="2">
              <a:lnSpc>
                <a:spcPct val="150000"/>
              </a:lnSpc>
            </a:pPr>
            <a:r>
              <a:rPr lang="zh-TW" altLang="zh-TW" sz="2400" dirty="0"/>
              <a:t>「計數手法」與「推論手法</a:t>
            </a:r>
            <a:r>
              <a:rPr lang="zh-TW" altLang="zh-TW" sz="2400" dirty="0" smtClean="0"/>
              <a:t>」</a:t>
            </a:r>
            <a:r>
              <a:rPr lang="zh-TW" altLang="en-US" sz="2400" dirty="0" smtClean="0"/>
              <a:t>。</a:t>
            </a:r>
            <a:endParaRPr lang="en-US" altLang="zh-TW" sz="2400" dirty="0"/>
          </a:p>
          <a:p>
            <a:pPr lvl="2">
              <a:lnSpc>
                <a:spcPct val="150000"/>
              </a:lnSpc>
            </a:pPr>
            <a:r>
              <a:rPr lang="zh-TW" altLang="zh-TW" sz="2400" dirty="0"/>
              <a:t>這兩者都是以分布假說為</a:t>
            </a:r>
            <a:r>
              <a:rPr lang="zh-TW" altLang="zh-TW" sz="2400" dirty="0" smtClean="0"/>
              <a:t>基礎</a:t>
            </a:r>
            <a:r>
              <a:rPr lang="zh-TW" altLang="en-US" sz="2400" dirty="0" smtClean="0"/>
              <a:t>。</a:t>
            </a:r>
            <a:endParaRPr lang="zh-TW" altLang="en-US" sz="2400" dirty="0"/>
          </a:p>
        </p:txBody>
      </p:sp>
      <p:sp>
        <p:nvSpPr>
          <p:cNvPr id="3" name="標題 2"/>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132203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zh-TW" sz="2400" dirty="0">
                <a:solidFill>
                  <a:srgbClr val="00B050"/>
                </a:solidFill>
              </a:rPr>
              <a:t>計數手法</a:t>
            </a:r>
            <a:endParaRPr lang="en-US" altLang="zh-TW" sz="2400" dirty="0">
              <a:solidFill>
                <a:srgbClr val="00B050"/>
              </a:solidFill>
            </a:endParaRPr>
          </a:p>
          <a:p>
            <a:pPr lvl="2">
              <a:lnSpc>
                <a:spcPct val="100000"/>
              </a:lnSpc>
            </a:pPr>
            <a:r>
              <a:rPr lang="zh-TW" altLang="zh-TW" sz="2400" dirty="0"/>
              <a:t>計數手法是統計中心詞和上下文詞共同出現頻率的共生矩陣</a:t>
            </a:r>
            <a:r>
              <a:rPr lang="zh-TW" altLang="en-US" sz="2400" dirty="0"/>
              <a:t>。</a:t>
            </a:r>
            <a:endParaRPr lang="en-US" altLang="zh-TW" sz="2400" dirty="0"/>
          </a:p>
          <a:p>
            <a:pPr lvl="2">
              <a:lnSpc>
                <a:spcPct val="100000"/>
              </a:lnSpc>
            </a:pPr>
            <a:r>
              <a:rPr lang="zh-TW" altLang="zh-TW" sz="2400" dirty="0"/>
              <a:t>視窗大小為</a:t>
            </a:r>
            <a:r>
              <a:rPr lang="en-US" altLang="zh-TW" sz="2400" dirty="0"/>
              <a:t>1</a:t>
            </a:r>
            <a:r>
              <a:rPr lang="zh-TW" altLang="zh-TW" sz="2400" dirty="0"/>
              <a:t>的「上下文」範例</a:t>
            </a:r>
            <a:r>
              <a:rPr lang="zh-TW" altLang="en-US" sz="2400" dirty="0"/>
              <a:t>，</a:t>
            </a:r>
            <a:r>
              <a:rPr lang="zh-TW" altLang="zh-TW" sz="2400" dirty="0"/>
              <a:t>以「喜歡」這個字為目標詞，其左右的</a:t>
            </a:r>
            <a:r>
              <a:rPr lang="en-US" altLang="zh-TW" sz="2400" dirty="0"/>
              <a:t>1</a:t>
            </a:r>
            <a:r>
              <a:rPr lang="zh-TW" altLang="zh-TW" sz="2400" dirty="0"/>
              <a:t>個字詞當作上下文使用</a:t>
            </a:r>
            <a:r>
              <a:rPr lang="zh-TW" altLang="en-US" sz="2400" dirty="0"/>
              <a:t>。</a:t>
            </a:r>
          </a:p>
          <a:p>
            <a:endParaRPr lang="zh-TW" altLang="en-US" dirty="0"/>
          </a:p>
        </p:txBody>
      </p:sp>
      <p:sp>
        <p:nvSpPr>
          <p:cNvPr id="3" name="標題 2"/>
          <p:cNvSpPr>
            <a:spLocks noGrp="1"/>
          </p:cNvSpPr>
          <p:nvPr>
            <p:ph type="title"/>
          </p:nvPr>
        </p:nvSpPr>
        <p:spPr/>
        <p:txBody>
          <a:bodyPr/>
          <a:lstStyle/>
          <a:p>
            <a:endParaRPr lang="zh-TW" altLang="en-US" dirty="0"/>
          </a:p>
        </p:txBody>
      </p:sp>
      <p:pic>
        <p:nvPicPr>
          <p:cNvPr id="5" name="Picture 2">
            <a:extLst>
              <a:ext uri="{FF2B5EF4-FFF2-40B4-BE49-F238E27FC236}">
                <a16:creationId xmlns="" xmlns:a16="http://schemas.microsoft.com/office/drawing/2014/main" id="{F37E065F-7AEE-4290-BE44-1EBC1C0BA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792" y="3472397"/>
            <a:ext cx="5257414" cy="293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118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sz="2400" dirty="0">
                <a:solidFill>
                  <a:srgbClr val="00B050"/>
                </a:solidFill>
              </a:rPr>
              <a:t>共生矩陣</a:t>
            </a:r>
            <a:endParaRPr lang="en-US" altLang="zh-TW" sz="2400" dirty="0">
              <a:solidFill>
                <a:srgbClr val="00B050"/>
              </a:solidFill>
            </a:endParaRPr>
          </a:p>
          <a:p>
            <a:r>
              <a:rPr lang="zh-TW" altLang="zh-TW" sz="2400" b="0" dirty="0">
                <a:solidFill>
                  <a:schemeClr val="tx1"/>
                </a:solidFill>
                <a:latin typeface="Times New Roman" pitchFamily="18" charset="0"/>
                <a:ea typeface="標楷體" pitchFamily="65" charset="-120"/>
              </a:rPr>
              <a:t>「我喜歡機器學習」</a:t>
            </a:r>
            <a:endParaRPr lang="en-US" altLang="zh-TW" sz="2400" b="0" dirty="0">
              <a:solidFill>
                <a:schemeClr val="tx1"/>
              </a:solidFill>
              <a:latin typeface="Times New Roman" pitchFamily="18" charset="0"/>
              <a:ea typeface="標楷體" pitchFamily="65" charset="-120"/>
            </a:endParaRPr>
          </a:p>
          <a:p>
            <a:r>
              <a:rPr lang="zh-TW" altLang="zh-TW" sz="2400" b="0" dirty="0">
                <a:solidFill>
                  <a:schemeClr val="tx1"/>
                </a:solidFill>
                <a:latin typeface="Times New Roman" pitchFamily="18" charset="0"/>
                <a:ea typeface="標楷體" pitchFamily="65" charset="-120"/>
              </a:rPr>
              <a:t>「我喜歡深度學習」</a:t>
            </a:r>
            <a:endParaRPr lang="en-US" altLang="zh-TW" sz="2400" b="0" dirty="0">
              <a:solidFill>
                <a:schemeClr val="tx1"/>
              </a:solidFill>
              <a:latin typeface="Times New Roman" pitchFamily="18" charset="0"/>
              <a:ea typeface="標楷體" pitchFamily="65" charset="-120"/>
            </a:endParaRPr>
          </a:p>
          <a:p>
            <a:r>
              <a:rPr lang="zh-TW" altLang="zh-TW" sz="2400" b="0" dirty="0">
                <a:solidFill>
                  <a:schemeClr val="tx1"/>
                </a:solidFill>
                <a:latin typeface="Times New Roman" pitchFamily="18" charset="0"/>
                <a:ea typeface="標楷體" pitchFamily="65" charset="-120"/>
              </a:rPr>
              <a:t>「我愛人工智慧」</a:t>
            </a:r>
            <a:endParaRPr lang="zh-TW" altLang="en-US" sz="2400" b="0" dirty="0">
              <a:solidFill>
                <a:schemeClr val="tx1"/>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dirty="0"/>
          </a:p>
        </p:txBody>
      </p:sp>
      <p:pic>
        <p:nvPicPr>
          <p:cNvPr id="8" name="Picture 2">
            <a:extLst>
              <a:ext uri="{FF2B5EF4-FFF2-40B4-BE49-F238E27FC236}">
                <a16:creationId xmlns="" xmlns:a16="http://schemas.microsoft.com/office/drawing/2014/main" id="{FEADAC12-29A2-4C13-A3AE-B43A40D3D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82" y="3140537"/>
            <a:ext cx="7455435" cy="271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059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38706"/>
            <a:ext cx="8264525" cy="5040312"/>
          </a:xfrm>
        </p:spPr>
        <p:txBody>
          <a:bodyPr/>
          <a:lstStyle/>
          <a:p>
            <a:pPr marL="0" indent="0">
              <a:lnSpc>
                <a:spcPct val="150000"/>
              </a:lnSpc>
              <a:buNone/>
            </a:pPr>
            <a:r>
              <a:rPr lang="en-US" altLang="zh-TW" sz="2400" dirty="0">
                <a:solidFill>
                  <a:srgbClr val="00B050"/>
                </a:solidFill>
              </a:rPr>
              <a:t>Word Embedding</a:t>
            </a:r>
            <a:r>
              <a:rPr lang="zh-TW" altLang="zh-TW" sz="2400" dirty="0">
                <a:solidFill>
                  <a:srgbClr val="00B050"/>
                </a:solidFill>
              </a:rPr>
              <a:t>的三種技術</a:t>
            </a:r>
            <a:endParaRPr lang="en-US" altLang="zh-TW" sz="2400" dirty="0">
              <a:solidFill>
                <a:srgbClr val="00B050"/>
              </a:solidFill>
            </a:endParaRPr>
          </a:p>
          <a:p>
            <a:pPr>
              <a:lnSpc>
                <a:spcPct val="150000"/>
              </a:lnSpc>
            </a:pPr>
            <a:r>
              <a:rPr lang="en-US" altLang="zh-TW" sz="2400" b="0" dirty="0" err="1">
                <a:solidFill>
                  <a:schemeClr val="tx1"/>
                </a:solidFill>
                <a:latin typeface="Times New Roman" pitchFamily="18" charset="0"/>
                <a:ea typeface="標楷體" pitchFamily="65" charset="-120"/>
              </a:rPr>
              <a:t>Word2vec</a:t>
            </a:r>
            <a:r>
              <a:rPr lang="zh-TW" altLang="zh-TW" sz="2400" b="0" dirty="0">
                <a:solidFill>
                  <a:schemeClr val="tx1"/>
                </a:solidFill>
                <a:latin typeface="Times New Roman" pitchFamily="18" charset="0"/>
                <a:ea typeface="標楷體" pitchFamily="65" charset="-120"/>
              </a:rPr>
              <a:t>、</a:t>
            </a:r>
            <a:r>
              <a:rPr lang="en-US" altLang="zh-TW" sz="2400" b="0" dirty="0">
                <a:solidFill>
                  <a:schemeClr val="tx1"/>
                </a:solidFill>
                <a:latin typeface="Times New Roman" pitchFamily="18" charset="0"/>
                <a:ea typeface="標楷體" pitchFamily="65" charset="-120"/>
              </a:rPr>
              <a:t>Doc2vec</a:t>
            </a:r>
            <a:r>
              <a:rPr lang="zh-TW" altLang="zh-TW" sz="2400" b="0" dirty="0">
                <a:solidFill>
                  <a:schemeClr val="tx1"/>
                </a:solidFill>
                <a:latin typeface="Times New Roman" pitchFamily="18" charset="0"/>
                <a:ea typeface="標楷體" pitchFamily="65" charset="-120"/>
              </a:rPr>
              <a:t>、</a:t>
            </a:r>
            <a:r>
              <a:rPr lang="en-US" altLang="zh-TW" sz="2400" b="0" dirty="0" err="1" smtClean="0">
                <a:solidFill>
                  <a:schemeClr val="tx1"/>
                </a:solidFill>
                <a:latin typeface="Times New Roman" pitchFamily="18" charset="0"/>
                <a:ea typeface="標楷體" pitchFamily="65" charset="-120"/>
              </a:rPr>
              <a:t>GloVe</a:t>
            </a:r>
            <a:r>
              <a:rPr lang="zh-TW" altLang="en-US" sz="2400" b="0" dirty="0" smtClean="0">
                <a:solidFill>
                  <a:schemeClr val="tx1"/>
                </a:solidFill>
                <a:latin typeface="Times New Roman" pitchFamily="18" charset="0"/>
                <a:ea typeface="標楷體" pitchFamily="65" charset="-120"/>
              </a:rPr>
              <a:t>。</a:t>
            </a:r>
            <a:endParaRPr lang="en-US" altLang="zh-TW" sz="2400" b="0" dirty="0">
              <a:solidFill>
                <a:schemeClr val="tx1"/>
              </a:solidFill>
              <a:latin typeface="Times New Roman" pitchFamily="18" charset="0"/>
              <a:ea typeface="標楷體" pitchFamily="65" charset="-120"/>
            </a:endParaRPr>
          </a:p>
          <a:p>
            <a:pPr>
              <a:lnSpc>
                <a:spcPct val="150000"/>
              </a:lnSpc>
            </a:pPr>
            <a:r>
              <a:rPr lang="zh-TW" altLang="zh-TW" sz="2400" b="0" dirty="0">
                <a:solidFill>
                  <a:schemeClr val="tx1"/>
                </a:solidFill>
                <a:latin typeface="Times New Roman" pitchFamily="18" charset="0"/>
                <a:ea typeface="標楷體" pitchFamily="65" charset="-120"/>
              </a:rPr>
              <a:t>計算字詞在文件</a:t>
            </a:r>
            <a:r>
              <a:rPr lang="en-US" altLang="zh-TW" sz="2400" b="0" dirty="0">
                <a:solidFill>
                  <a:schemeClr val="tx1"/>
                </a:solidFill>
                <a:latin typeface="Times New Roman" pitchFamily="18" charset="0"/>
                <a:ea typeface="標楷體" pitchFamily="65" charset="-120"/>
              </a:rPr>
              <a:t>(Document)</a:t>
            </a:r>
            <a:r>
              <a:rPr lang="zh-TW" altLang="zh-TW" sz="2400" b="0" dirty="0">
                <a:solidFill>
                  <a:schemeClr val="tx1"/>
                </a:solidFill>
                <a:latin typeface="Times New Roman" pitchFamily="18" charset="0"/>
                <a:ea typeface="標楷體" pitchFamily="65" charset="-120"/>
              </a:rPr>
              <a:t>出現的</a:t>
            </a:r>
            <a:r>
              <a:rPr lang="zh-TW" altLang="zh-TW" sz="2400" b="0" dirty="0" smtClean="0">
                <a:solidFill>
                  <a:schemeClr val="tx1"/>
                </a:solidFill>
                <a:latin typeface="Times New Roman" pitchFamily="18" charset="0"/>
                <a:ea typeface="標楷體" pitchFamily="65" charset="-120"/>
              </a:rPr>
              <a:t>次數</a:t>
            </a:r>
            <a:r>
              <a:rPr lang="zh-TW" altLang="en-US" sz="2400" b="0" dirty="0" smtClean="0">
                <a:solidFill>
                  <a:schemeClr val="tx1"/>
                </a:solidFill>
                <a:latin typeface="Times New Roman" pitchFamily="18" charset="0"/>
                <a:ea typeface="標楷體" pitchFamily="65" charset="-120"/>
              </a:rPr>
              <a:t>。</a:t>
            </a:r>
            <a:endParaRPr lang="en-US" altLang="zh-TW" sz="2400" b="0" dirty="0">
              <a:solidFill>
                <a:schemeClr val="tx1"/>
              </a:solidFill>
              <a:latin typeface="Times New Roman" pitchFamily="18" charset="0"/>
              <a:ea typeface="標楷體" pitchFamily="65" charset="-120"/>
            </a:endParaRPr>
          </a:p>
          <a:p>
            <a:pPr>
              <a:lnSpc>
                <a:spcPct val="150000"/>
              </a:lnSpc>
            </a:pPr>
            <a:r>
              <a:rPr lang="zh-TW" altLang="zh-TW" sz="2400" b="0" dirty="0">
                <a:solidFill>
                  <a:schemeClr val="tx1"/>
                </a:solidFill>
                <a:latin typeface="Times New Roman" pitchFamily="18" charset="0"/>
                <a:ea typeface="標楷體" pitchFamily="65" charset="-120"/>
              </a:rPr>
              <a:t>兩個字詞共同出現在文件中的機率</a:t>
            </a:r>
            <a:r>
              <a:rPr lang="zh-TW" altLang="zh-TW" sz="2400" b="0" dirty="0" smtClean="0">
                <a:solidFill>
                  <a:schemeClr val="tx1"/>
                </a:solidFill>
                <a:latin typeface="Times New Roman" pitchFamily="18" charset="0"/>
                <a:ea typeface="標楷體" pitchFamily="65" charset="-120"/>
              </a:rPr>
              <a:t>大小</a:t>
            </a:r>
            <a:r>
              <a:rPr lang="zh-TW" altLang="en-US" sz="2400" b="0" dirty="0" smtClean="0">
                <a:solidFill>
                  <a:schemeClr val="tx1"/>
                </a:solidFill>
                <a:latin typeface="Times New Roman" pitchFamily="18" charset="0"/>
                <a:ea typeface="標楷體" pitchFamily="65" charset="-120"/>
              </a:rPr>
              <a:t>。</a:t>
            </a:r>
            <a:endParaRPr lang="en-US" altLang="zh-TW" sz="2400" b="0" dirty="0">
              <a:solidFill>
                <a:schemeClr val="tx1"/>
              </a:solidFill>
              <a:latin typeface="Times New Roman" pitchFamily="18" charset="0"/>
              <a:ea typeface="標楷體" pitchFamily="65" charset="-120"/>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628" y="3889357"/>
            <a:ext cx="4949240" cy="2205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449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Word2Vec</a:t>
            </a:r>
            <a:endParaRPr lang="en-US" altLang="zh-TW" sz="2400" dirty="0">
              <a:solidFill>
                <a:srgbClr val="00B050"/>
              </a:solidFill>
            </a:endParaRPr>
          </a:p>
          <a:p>
            <a:pPr>
              <a:lnSpc>
                <a:spcPct val="150000"/>
              </a:lnSpc>
            </a:pPr>
            <a:r>
              <a:rPr lang="zh-TW" altLang="zh-TW" sz="2400" b="0" dirty="0" smtClean="0">
                <a:solidFill>
                  <a:schemeClr val="tx1"/>
                </a:solidFill>
                <a:latin typeface="Times New Roman" pitchFamily="18" charset="0"/>
                <a:ea typeface="標楷體" pitchFamily="65" charset="-120"/>
              </a:rPr>
              <a:t>自然語言</a:t>
            </a:r>
            <a:r>
              <a:rPr lang="zh-TW" altLang="zh-TW" sz="2400" b="0" dirty="0">
                <a:solidFill>
                  <a:schemeClr val="tx1"/>
                </a:solidFill>
                <a:latin typeface="Times New Roman" pitchFamily="18" charset="0"/>
                <a:ea typeface="標楷體" pitchFamily="65" charset="-120"/>
              </a:rPr>
              <a:t>處理的</a:t>
            </a:r>
            <a:r>
              <a:rPr lang="zh-TW" altLang="zh-TW" sz="2400" b="0" dirty="0" smtClean="0">
                <a:solidFill>
                  <a:schemeClr val="tx1"/>
                </a:solidFill>
                <a:latin typeface="Times New Roman" pitchFamily="18" charset="0"/>
                <a:ea typeface="標楷體" pitchFamily="65" charset="-120"/>
              </a:rPr>
              <a:t>技術</a:t>
            </a:r>
            <a:r>
              <a:rPr lang="zh-TW" altLang="en-US" sz="2400" b="0" dirty="0" smtClean="0">
                <a:solidFill>
                  <a:schemeClr val="tx1"/>
                </a:solidFill>
                <a:latin typeface="Times New Roman" pitchFamily="18" charset="0"/>
                <a:ea typeface="標楷體" pitchFamily="65" charset="-120"/>
              </a:rPr>
              <a:t>。</a:t>
            </a:r>
            <a:endParaRPr lang="en-US" altLang="zh-TW" sz="2400" b="0" dirty="0">
              <a:solidFill>
                <a:schemeClr val="tx1"/>
              </a:solidFill>
              <a:latin typeface="Times New Roman" pitchFamily="18" charset="0"/>
              <a:ea typeface="標楷體" pitchFamily="65" charset="-120"/>
            </a:endParaRPr>
          </a:p>
          <a:p>
            <a:pPr>
              <a:lnSpc>
                <a:spcPct val="150000"/>
              </a:lnSpc>
            </a:pPr>
            <a:r>
              <a:rPr lang="zh-TW" altLang="zh-TW" sz="2400" b="0" dirty="0">
                <a:solidFill>
                  <a:schemeClr val="tx1"/>
                </a:solidFill>
                <a:latin typeface="Times New Roman" pitchFamily="18" charset="0"/>
                <a:ea typeface="標楷體" pitchFamily="65" charset="-120"/>
              </a:rPr>
              <a:t>根據輸入的「字詞」轉換成「向量」形式</a:t>
            </a:r>
            <a:r>
              <a:rPr lang="zh-TW" altLang="en-US" sz="2400" b="0" dirty="0">
                <a:solidFill>
                  <a:schemeClr val="tx1"/>
                </a:solidFill>
                <a:latin typeface="Times New Roman" pitchFamily="18" charset="0"/>
                <a:ea typeface="標楷體" pitchFamily="65" charset="-120"/>
              </a:rPr>
              <a:t>，</a:t>
            </a:r>
            <a:r>
              <a:rPr lang="zh-TW" altLang="zh-TW" sz="2400" b="0" dirty="0">
                <a:solidFill>
                  <a:schemeClr val="tx1"/>
                </a:solidFill>
                <a:latin typeface="Times New Roman" pitchFamily="18" charset="0"/>
                <a:ea typeface="標楷體" pitchFamily="65" charset="-120"/>
              </a:rPr>
              <a:t>讓字詞能夠在向量空間中進行向量運算，並計算出字詞在向量空間上的相似度，來表示字詞之間的相似度。</a:t>
            </a:r>
            <a:endParaRPr lang="en-US" altLang="zh-TW" sz="2400" b="0" dirty="0">
              <a:solidFill>
                <a:schemeClr val="tx1"/>
              </a:solidFill>
              <a:latin typeface="Times New Roman" pitchFamily="18" charset="0"/>
              <a:ea typeface="標楷體" pitchFamily="65" charset="-120"/>
            </a:endParaRPr>
          </a:p>
          <a:p>
            <a:pPr>
              <a:lnSpc>
                <a:spcPct val="150000"/>
              </a:lnSpc>
            </a:pPr>
            <a:r>
              <a:rPr lang="en-US" altLang="zh-TW" sz="2400" b="0" dirty="0">
                <a:solidFill>
                  <a:schemeClr val="tx1"/>
                </a:solidFill>
                <a:latin typeface="Times New Roman" pitchFamily="18" charset="0"/>
                <a:ea typeface="標楷體" pitchFamily="65" charset="-120"/>
              </a:rPr>
              <a:t>Word2Vec</a:t>
            </a:r>
            <a:r>
              <a:rPr lang="zh-TW" altLang="zh-TW" sz="2400" b="0" dirty="0">
                <a:solidFill>
                  <a:schemeClr val="tx1"/>
                </a:solidFill>
                <a:latin typeface="Times New Roman" pitchFamily="18" charset="0"/>
                <a:ea typeface="標楷體" pitchFamily="65" charset="-120"/>
              </a:rPr>
              <a:t>中使用推論手法，由</a:t>
            </a:r>
            <a:r>
              <a:rPr lang="en-US" altLang="zh-TW" sz="2400" b="0" dirty="0">
                <a:solidFill>
                  <a:schemeClr val="tx1"/>
                </a:solidFill>
                <a:latin typeface="Times New Roman" pitchFamily="18" charset="0"/>
                <a:ea typeface="標楷體" pitchFamily="65" charset="-120"/>
              </a:rPr>
              <a:t>CBOW(</a:t>
            </a:r>
            <a:r>
              <a:rPr lang="zh-TW" altLang="zh-TW" sz="2400" b="0" dirty="0">
                <a:solidFill>
                  <a:schemeClr val="tx1"/>
                </a:solidFill>
                <a:latin typeface="Times New Roman" pitchFamily="18" charset="0"/>
                <a:ea typeface="標楷體" pitchFamily="65" charset="-120"/>
              </a:rPr>
              <a:t>連續詞袋</a:t>
            </a:r>
            <a:r>
              <a:rPr lang="en-US" altLang="zh-TW" sz="2400" b="0" dirty="0">
                <a:solidFill>
                  <a:schemeClr val="tx1"/>
                </a:solidFill>
                <a:latin typeface="Times New Roman" pitchFamily="18" charset="0"/>
                <a:ea typeface="標楷體" pitchFamily="65" charset="-120"/>
              </a:rPr>
              <a:t>)</a:t>
            </a:r>
            <a:r>
              <a:rPr lang="zh-TW" altLang="zh-TW" sz="2400" b="0" dirty="0">
                <a:solidFill>
                  <a:schemeClr val="tx1"/>
                </a:solidFill>
                <a:latin typeface="Times New Roman" pitchFamily="18" charset="0"/>
                <a:ea typeface="標楷體" pitchFamily="65" charset="-120"/>
              </a:rPr>
              <a:t>與</a:t>
            </a:r>
            <a:r>
              <a:rPr lang="en-US" altLang="zh-TW" sz="2400" b="0" dirty="0">
                <a:solidFill>
                  <a:schemeClr val="tx1"/>
                </a:solidFill>
                <a:latin typeface="Times New Roman" pitchFamily="18" charset="0"/>
                <a:ea typeface="標楷體" pitchFamily="65" charset="-120"/>
              </a:rPr>
              <a:t>Skip-gram(</a:t>
            </a:r>
            <a:r>
              <a:rPr lang="zh-TW" altLang="zh-TW" sz="2400" b="0" dirty="0">
                <a:solidFill>
                  <a:schemeClr val="tx1"/>
                </a:solidFill>
                <a:latin typeface="Times New Roman" pitchFamily="18" charset="0"/>
                <a:ea typeface="標楷體" pitchFamily="65" charset="-120"/>
              </a:rPr>
              <a:t>跳過語法</a:t>
            </a:r>
            <a:r>
              <a:rPr lang="en-US" altLang="zh-TW" sz="2400" b="0" dirty="0">
                <a:solidFill>
                  <a:schemeClr val="tx1"/>
                </a:solidFill>
                <a:latin typeface="Times New Roman" pitchFamily="18" charset="0"/>
                <a:ea typeface="標楷體" pitchFamily="65" charset="-120"/>
              </a:rPr>
              <a:t>)</a:t>
            </a:r>
            <a:r>
              <a:rPr lang="zh-TW" altLang="zh-TW" sz="2400" b="0" dirty="0">
                <a:solidFill>
                  <a:schemeClr val="tx1"/>
                </a:solidFill>
                <a:latin typeface="Times New Roman" pitchFamily="18" charset="0"/>
                <a:ea typeface="標楷體" pitchFamily="65" charset="-120"/>
              </a:rPr>
              <a:t>的兩個模型</a:t>
            </a:r>
            <a:r>
              <a:rPr lang="zh-TW" altLang="zh-TW" sz="2400" b="0" dirty="0" smtClean="0">
                <a:solidFill>
                  <a:schemeClr val="tx1"/>
                </a:solidFill>
                <a:latin typeface="Times New Roman" pitchFamily="18" charset="0"/>
                <a:ea typeface="標楷體" pitchFamily="65" charset="-120"/>
              </a:rPr>
              <a:t>組成</a:t>
            </a:r>
            <a:r>
              <a:rPr lang="zh-TW" altLang="en-US" sz="2400" b="0" dirty="0" smtClean="0">
                <a:solidFill>
                  <a:schemeClr val="tx1"/>
                </a:solidFill>
                <a:latin typeface="Times New Roman" pitchFamily="18" charset="0"/>
                <a:ea typeface="標楷體" pitchFamily="65" charset="-120"/>
              </a:rPr>
              <a:t>。</a:t>
            </a:r>
            <a:endParaRPr lang="en-US" altLang="zh-TW" sz="2400" b="0" dirty="0">
              <a:solidFill>
                <a:schemeClr val="tx1"/>
              </a:solidFill>
              <a:latin typeface="Times New Roman" pitchFamily="18" charset="0"/>
              <a:ea typeface="標楷體" pitchFamily="65" charset="-120"/>
            </a:endParaRPr>
          </a:p>
          <a:p>
            <a:endParaRPr lang="zh-TW" altLang="en-US" dirty="0"/>
          </a:p>
        </p:txBody>
      </p:sp>
      <p:sp>
        <p:nvSpPr>
          <p:cNvPr id="3" name="標題 2"/>
          <p:cNvSpPr>
            <a:spLocks noGrp="1"/>
          </p:cNvSpPr>
          <p:nvPr>
            <p:ph type="title"/>
          </p:nvPr>
        </p:nvSpPr>
        <p:spPr/>
        <p:txBody>
          <a:bodyPr/>
          <a:lstStyle/>
          <a:p>
            <a:endParaRPr lang="zh-TW" altLang="en-US" dirty="0">
              <a:latin typeface="+mj-lt"/>
            </a:endParaRPr>
          </a:p>
        </p:txBody>
      </p:sp>
    </p:spTree>
    <p:extLst>
      <p:ext uri="{BB962C8B-B14F-4D97-AF65-F5344CB8AC3E}">
        <p14:creationId xmlns:p14="http://schemas.microsoft.com/office/powerpoint/2010/main" val="74446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53" y="2078014"/>
            <a:ext cx="7477493" cy="415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err="1">
                <a:solidFill>
                  <a:srgbClr val="00B050"/>
                </a:solidFill>
              </a:rPr>
              <a:t>CBOW</a:t>
            </a:r>
            <a:r>
              <a:rPr lang="zh-TW" altLang="zh-TW" sz="2400" dirty="0">
                <a:solidFill>
                  <a:srgbClr val="00B050"/>
                </a:solidFill>
              </a:rPr>
              <a:t>與</a:t>
            </a:r>
            <a:r>
              <a:rPr lang="en-US" altLang="zh-TW" sz="2400" dirty="0">
                <a:solidFill>
                  <a:srgbClr val="00B050"/>
                </a:solidFill>
              </a:rPr>
              <a:t>Skip-gram</a:t>
            </a:r>
            <a:r>
              <a:rPr lang="zh-TW" altLang="zh-TW" sz="2400" dirty="0">
                <a:solidFill>
                  <a:srgbClr val="00B050"/>
                </a:solidFill>
              </a:rPr>
              <a:t>模型架構圖</a:t>
            </a:r>
            <a:endParaRPr lang="en-US" altLang="zh-TW" sz="2400" dirty="0">
              <a:solidFill>
                <a:srgbClr val="00B050"/>
              </a:solidFill>
            </a:endParaRPr>
          </a:p>
        </p:txBody>
      </p:sp>
    </p:spTree>
    <p:extLst>
      <p:ext uri="{BB962C8B-B14F-4D97-AF65-F5344CB8AC3E}">
        <p14:creationId xmlns:p14="http://schemas.microsoft.com/office/powerpoint/2010/main" val="2260702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sz="2400" dirty="0" err="1">
                <a:solidFill>
                  <a:srgbClr val="00B050"/>
                </a:solidFill>
              </a:rPr>
              <a:t>CBOW</a:t>
            </a:r>
            <a:r>
              <a:rPr lang="zh-TW" altLang="zh-TW" sz="2400" dirty="0">
                <a:solidFill>
                  <a:srgbClr val="00B050"/>
                </a:solidFill>
              </a:rPr>
              <a:t>模型</a:t>
            </a:r>
            <a:endParaRPr lang="en-US" altLang="zh-TW" sz="2400" dirty="0">
              <a:solidFill>
                <a:srgbClr val="00B050"/>
              </a:solidFill>
            </a:endParaRPr>
          </a:p>
          <a:p>
            <a:pPr lvl="2">
              <a:lnSpc>
                <a:spcPct val="150000"/>
              </a:lnSpc>
            </a:pPr>
            <a:r>
              <a:rPr lang="zh-TW" altLang="zh-TW" sz="2400" dirty="0" smtClean="0"/>
              <a:t>入</a:t>
            </a:r>
            <a:r>
              <a:rPr lang="zh-TW" altLang="zh-TW" sz="2400" dirty="0"/>
              <a:t>層就是前後字</a:t>
            </a:r>
            <a:r>
              <a:rPr lang="zh-TW" altLang="zh-TW" sz="2400" dirty="0" smtClean="0"/>
              <a:t>詞</a:t>
            </a:r>
            <a:r>
              <a:rPr lang="zh-TW" altLang="en-US" sz="2400" dirty="0" smtClean="0"/>
              <a:t>。</a:t>
            </a:r>
            <a:endParaRPr lang="en-US" altLang="zh-TW" sz="2400" dirty="0"/>
          </a:p>
          <a:p>
            <a:pPr lvl="2">
              <a:lnSpc>
                <a:spcPct val="150000"/>
              </a:lnSpc>
            </a:pPr>
            <a:r>
              <a:rPr lang="zh-TW" altLang="zh-TW" sz="2400" dirty="0">
                <a:latin typeface="Arial Black" panose="020B0A04020102020204" pitchFamily="34" charset="0"/>
              </a:rPr>
              <a:t>將相鄰的字詞當作上下文，預測「</a:t>
            </a:r>
            <a:r>
              <a:rPr lang="en-US" altLang="zh-TW" sz="2400" dirty="0">
                <a:latin typeface="Arial Black" panose="020B0A04020102020204" pitchFamily="34" charset="0"/>
              </a:rPr>
              <a:t>?</a:t>
            </a:r>
            <a:r>
              <a:rPr lang="zh-TW" altLang="zh-TW" sz="2400" dirty="0">
                <a:latin typeface="Arial Black" panose="020B0A04020102020204" pitchFamily="34" charset="0"/>
              </a:rPr>
              <a:t>」會出現哪個字</a:t>
            </a:r>
            <a:r>
              <a:rPr lang="zh-TW" altLang="zh-TW" sz="2400" dirty="0" smtClean="0">
                <a:latin typeface="Arial Black" panose="020B0A04020102020204" pitchFamily="34" charset="0"/>
              </a:rPr>
              <a:t>詞</a:t>
            </a:r>
            <a:r>
              <a:rPr lang="zh-TW" altLang="en-US" sz="2400" dirty="0" smtClean="0">
                <a:latin typeface="Arial Black" panose="020B0A04020102020204" pitchFamily="34" charset="0"/>
              </a:rPr>
              <a:t>。</a:t>
            </a:r>
            <a:endParaRPr lang="en-US" altLang="zh-TW" sz="2400" dirty="0">
              <a:latin typeface="Arial Black" panose="020B0A04020102020204" pitchFamily="34" charset="0"/>
            </a:endParaRPr>
          </a:p>
          <a:p>
            <a:pPr lvl="2">
              <a:lnSpc>
                <a:spcPct val="150000"/>
              </a:lnSpc>
            </a:pPr>
            <a:r>
              <a:rPr lang="zh-TW" altLang="zh-TW" sz="2400" dirty="0"/>
              <a:t>例如，輸入「我」和「機器學習」的單詞，輸出則為「喜歡」的字</a:t>
            </a:r>
            <a:r>
              <a:rPr lang="zh-TW" altLang="zh-TW" sz="2400" dirty="0" smtClean="0"/>
              <a:t>詞</a:t>
            </a:r>
            <a:r>
              <a:rPr lang="zh-TW" altLang="en-US" sz="2400" dirty="0" smtClean="0"/>
              <a:t>。</a:t>
            </a:r>
            <a:endParaRPr lang="en-US" altLang="zh-TW" sz="2400" dirty="0"/>
          </a:p>
          <a:p>
            <a:endParaRPr lang="zh-TW" alt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363" y="4335515"/>
            <a:ext cx="5766534" cy="1248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4461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084" y="2012141"/>
            <a:ext cx="4699600" cy="4296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err="1">
                <a:solidFill>
                  <a:srgbClr val="00B050"/>
                </a:solidFill>
              </a:rPr>
              <a:t>CBOW</a:t>
            </a:r>
            <a:r>
              <a:rPr lang="zh-TW" altLang="zh-TW" sz="2400" dirty="0">
                <a:solidFill>
                  <a:srgbClr val="00B050"/>
                </a:solidFill>
              </a:rPr>
              <a:t>模型</a:t>
            </a:r>
            <a:endParaRPr lang="en-US" altLang="zh-TW" sz="2400" dirty="0">
              <a:solidFill>
                <a:srgbClr val="00B050"/>
              </a:solidFill>
            </a:endParaRPr>
          </a:p>
        </p:txBody>
      </p:sp>
    </p:spTree>
    <p:extLst>
      <p:ext uri="{BB962C8B-B14F-4D97-AF65-F5344CB8AC3E}">
        <p14:creationId xmlns:p14="http://schemas.microsoft.com/office/powerpoint/2010/main" val="950754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sz="2400" dirty="0">
                <a:solidFill>
                  <a:srgbClr val="00B050"/>
                </a:solidFill>
              </a:rPr>
              <a:t>Skip-gram</a:t>
            </a:r>
            <a:r>
              <a:rPr lang="zh-TW" altLang="zh-TW" sz="2400" dirty="0">
                <a:solidFill>
                  <a:srgbClr val="00B050"/>
                </a:solidFill>
              </a:rPr>
              <a:t>模型</a:t>
            </a:r>
            <a:endParaRPr lang="en-US" altLang="zh-TW" sz="2400" dirty="0">
              <a:solidFill>
                <a:srgbClr val="00B050"/>
              </a:solidFill>
            </a:endParaRPr>
          </a:p>
          <a:p>
            <a:pPr lvl="2">
              <a:lnSpc>
                <a:spcPct val="150000"/>
              </a:lnSpc>
            </a:pPr>
            <a:r>
              <a:rPr lang="zh-TW" altLang="zh-TW" sz="2400" dirty="0" smtClean="0"/>
              <a:t>給</a:t>
            </a:r>
            <a:r>
              <a:rPr lang="zh-TW" altLang="zh-TW" sz="2400" dirty="0"/>
              <a:t>定單詞的情況下，去預測可能出現在單詞前後的前後</a:t>
            </a:r>
            <a:r>
              <a:rPr lang="zh-TW" altLang="zh-TW" sz="2400" dirty="0" smtClean="0"/>
              <a:t>單詞</a:t>
            </a:r>
            <a:r>
              <a:rPr lang="zh-TW" altLang="en-US" sz="2400" dirty="0" smtClean="0"/>
              <a:t>。</a:t>
            </a:r>
            <a:endParaRPr lang="en-US" altLang="zh-TW" sz="2400" dirty="0"/>
          </a:p>
          <a:p>
            <a:pPr lvl="2">
              <a:lnSpc>
                <a:spcPct val="150000"/>
              </a:lnSpc>
            </a:pPr>
            <a:r>
              <a:rPr lang="zh-TW" altLang="zh-TW" sz="2400" dirty="0"/>
              <a:t>字詞當作輸入值，預測字詞上下文中「</a:t>
            </a:r>
            <a:r>
              <a:rPr lang="en-US" altLang="zh-TW" sz="2400" dirty="0"/>
              <a:t>?</a:t>
            </a:r>
            <a:r>
              <a:rPr lang="zh-TW" altLang="zh-TW" sz="2400" dirty="0"/>
              <a:t>」出現的字</a:t>
            </a:r>
            <a:r>
              <a:rPr lang="zh-TW" altLang="zh-TW" sz="2400" dirty="0" smtClean="0"/>
              <a:t>詞</a:t>
            </a:r>
            <a:r>
              <a:rPr lang="zh-TW" altLang="en-US" sz="2400" dirty="0" smtClean="0"/>
              <a:t>。</a:t>
            </a:r>
            <a:endParaRPr lang="en-US" altLang="zh-TW" sz="2400" dirty="0"/>
          </a:p>
          <a:p>
            <a:pPr lvl="2">
              <a:lnSpc>
                <a:spcPct val="150000"/>
              </a:lnSpc>
            </a:pPr>
            <a:r>
              <a:rPr lang="zh-TW" altLang="zh-TW" sz="2400" dirty="0"/>
              <a:t>例如，輸入層是包含目前的單詞「愛」，輸出層為「我」和「人工智慧」的字</a:t>
            </a:r>
            <a:r>
              <a:rPr lang="zh-TW" altLang="zh-TW" sz="2400" dirty="0" smtClean="0"/>
              <a:t>詞</a:t>
            </a:r>
            <a:r>
              <a:rPr lang="zh-TW" altLang="en-US" sz="2400" dirty="0" smtClean="0"/>
              <a:t>。</a:t>
            </a:r>
            <a:endParaRPr lang="en-US" altLang="zh-TW" sz="2400" dirty="0"/>
          </a:p>
          <a:p>
            <a:endParaRPr lang="zh-TW"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054" y="4770872"/>
            <a:ext cx="5656195" cy="123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790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532" y="1904981"/>
            <a:ext cx="5387917" cy="455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31813"/>
            <a:ext cx="8264525" cy="5040312"/>
          </a:xfrm>
        </p:spPr>
        <p:txBody>
          <a:bodyPr/>
          <a:lstStyle/>
          <a:p>
            <a:pPr marL="0" indent="0">
              <a:lnSpc>
                <a:spcPct val="150000"/>
              </a:lnSpc>
              <a:buNone/>
            </a:pPr>
            <a:r>
              <a:rPr lang="en-US" altLang="zh-TW" sz="2400" dirty="0">
                <a:solidFill>
                  <a:srgbClr val="00B050"/>
                </a:solidFill>
              </a:rPr>
              <a:t>Skip-gram</a:t>
            </a:r>
            <a:r>
              <a:rPr lang="zh-TW" altLang="zh-TW" sz="2400" dirty="0">
                <a:solidFill>
                  <a:srgbClr val="00B050"/>
                </a:solidFill>
              </a:rPr>
              <a:t>模型</a:t>
            </a:r>
            <a:endParaRPr lang="en-US" altLang="zh-TW" sz="2400" dirty="0">
              <a:solidFill>
                <a:srgbClr val="00B050"/>
              </a:solidFill>
            </a:endParaRPr>
          </a:p>
        </p:txBody>
      </p:sp>
    </p:spTree>
    <p:extLst>
      <p:ext uri="{BB962C8B-B14F-4D97-AF65-F5344CB8AC3E}">
        <p14:creationId xmlns:p14="http://schemas.microsoft.com/office/powerpoint/2010/main" val="1053304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516"/>
          <a:stretch/>
        </p:blipFill>
        <p:spPr bwMode="auto">
          <a:xfrm>
            <a:off x="1203081" y="1925014"/>
            <a:ext cx="6737836" cy="166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 xmlns:a16="http://schemas.microsoft.com/office/drawing/2014/main" id="{1BEA427C-6D42-41BA-9E77-3C3EC011A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781" y="3590222"/>
            <a:ext cx="4428437" cy="2838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9" y="1341438"/>
            <a:ext cx="8264525" cy="5040312"/>
          </a:xfrm>
        </p:spPr>
        <p:txBody>
          <a:bodyPr/>
          <a:lstStyle/>
          <a:p>
            <a:pPr marL="63500" indent="0">
              <a:lnSpc>
                <a:spcPct val="150000"/>
              </a:lnSpc>
              <a:buNone/>
            </a:pPr>
            <a:r>
              <a:rPr lang="zh-TW" altLang="zh-TW" sz="2400" dirty="0">
                <a:solidFill>
                  <a:srgbClr val="00B050"/>
                </a:solidFill>
              </a:rPr>
              <a:t>讀取圖片檔案</a:t>
            </a:r>
            <a:endParaRPr lang="en-US" altLang="zh-TW" sz="2400" dirty="0">
              <a:solidFill>
                <a:srgbClr val="00B050"/>
              </a:solidFill>
            </a:endParaRPr>
          </a:p>
        </p:txBody>
      </p:sp>
    </p:spTree>
    <p:extLst>
      <p:ext uri="{BB962C8B-B14F-4D97-AF65-F5344CB8AC3E}">
        <p14:creationId xmlns:p14="http://schemas.microsoft.com/office/powerpoint/2010/main" val="2759757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Doc2Vec</a:t>
            </a:r>
            <a:endParaRPr lang="en-US" altLang="zh-TW" sz="2400" dirty="0">
              <a:solidFill>
                <a:srgbClr val="00B050"/>
              </a:solidFill>
            </a:endParaRPr>
          </a:p>
          <a:p>
            <a:pPr lvl="2">
              <a:lnSpc>
                <a:spcPct val="150000"/>
              </a:lnSpc>
            </a:pPr>
            <a:r>
              <a:rPr lang="en-US" altLang="zh-TW" sz="2400" dirty="0" err="1"/>
              <a:t>Doc2Vec</a:t>
            </a:r>
            <a:r>
              <a:rPr lang="en-US" altLang="zh-TW" sz="2400" dirty="0"/>
              <a:t>(</a:t>
            </a:r>
            <a:r>
              <a:rPr lang="zh-TW" altLang="zh-TW" sz="2400" dirty="0"/>
              <a:t>也稱</a:t>
            </a:r>
            <a:r>
              <a:rPr lang="en-US" altLang="zh-TW" sz="2400" dirty="0"/>
              <a:t>“Paragraph Vector”)</a:t>
            </a:r>
            <a:r>
              <a:rPr lang="zh-TW" altLang="zh-TW" sz="2400" dirty="0"/>
              <a:t>是一種非監督式演算法</a:t>
            </a:r>
            <a:endParaRPr lang="en-US" altLang="zh-TW" sz="2400" dirty="0"/>
          </a:p>
          <a:p>
            <a:pPr lvl="2">
              <a:lnSpc>
                <a:spcPct val="150000"/>
              </a:lnSpc>
            </a:pPr>
            <a:r>
              <a:rPr lang="en-US" altLang="zh-TW" sz="2400" dirty="0"/>
              <a:t>Doc2Vec </a:t>
            </a:r>
            <a:r>
              <a:rPr lang="zh-TW" altLang="en-US" sz="2400" dirty="0"/>
              <a:t>和</a:t>
            </a:r>
            <a:r>
              <a:rPr lang="en-US" altLang="zh-TW" sz="2400" dirty="0"/>
              <a:t>Word2Vec</a:t>
            </a:r>
            <a:r>
              <a:rPr lang="zh-TW" altLang="zh-TW" sz="2400" dirty="0"/>
              <a:t>兩者</a:t>
            </a:r>
            <a:r>
              <a:rPr lang="zh-TW" altLang="en-US" sz="2400" dirty="0"/>
              <a:t>差在</a:t>
            </a:r>
            <a:r>
              <a:rPr lang="en-US" altLang="zh-TW" sz="2400" dirty="0"/>
              <a:t>Word2Vec</a:t>
            </a:r>
            <a:r>
              <a:rPr lang="zh-TW" altLang="zh-TW" sz="2400" dirty="0"/>
              <a:t>的詞向量只考慮到字詞與字詞之間的相似性，而</a:t>
            </a:r>
            <a:r>
              <a:rPr lang="en-US" altLang="zh-TW" sz="2400" dirty="0"/>
              <a:t>Doc2Vec</a:t>
            </a:r>
            <a:r>
              <a:rPr lang="zh-TW" altLang="zh-TW" sz="2400" dirty="0"/>
              <a:t>可以透過句子和段落的向量空間，找出相似的文章</a:t>
            </a:r>
            <a:endParaRPr lang="en-US" altLang="zh-TW" sz="2400" dirty="0"/>
          </a:p>
          <a:p>
            <a:pPr lvl="2">
              <a:lnSpc>
                <a:spcPct val="150000"/>
              </a:lnSpc>
            </a:pPr>
            <a:r>
              <a:rPr lang="en-US" altLang="zh-TW" sz="2400" dirty="0"/>
              <a:t>Doc2Vec</a:t>
            </a:r>
            <a:r>
              <a:rPr lang="zh-TW" altLang="en-US" sz="2400" dirty="0"/>
              <a:t>是由</a:t>
            </a:r>
            <a:r>
              <a:rPr lang="en-US" altLang="zh-TW" sz="2400" dirty="0"/>
              <a:t>PV-DM</a:t>
            </a:r>
            <a:r>
              <a:rPr lang="zh-TW" altLang="en-US" sz="2400" dirty="0"/>
              <a:t>與</a:t>
            </a:r>
            <a:r>
              <a:rPr lang="en-US" altLang="zh-TW" sz="2400" dirty="0"/>
              <a:t>PV-DBOW</a:t>
            </a:r>
            <a:r>
              <a:rPr lang="zh-TW" altLang="zh-TW" sz="2400" dirty="0"/>
              <a:t>的兩個模型組成</a:t>
            </a:r>
            <a:endParaRPr lang="zh-TW" altLang="en-US" sz="2400" dirty="0"/>
          </a:p>
        </p:txBody>
      </p:sp>
      <p:sp>
        <p:nvSpPr>
          <p:cNvPr id="3" name="標題 2"/>
          <p:cNvSpPr>
            <a:spLocks noGrp="1"/>
          </p:cNvSpPr>
          <p:nvPr>
            <p:ph type="title"/>
          </p:nvPr>
        </p:nvSpPr>
        <p:spPr/>
        <p:txBody>
          <a:bodyPr/>
          <a:lstStyle/>
          <a:p>
            <a:pPr lvl="0"/>
            <a:endParaRPr lang="zh-TW" altLang="en-US" dirty="0">
              <a:latin typeface="+mj-lt"/>
            </a:endParaRPr>
          </a:p>
        </p:txBody>
      </p:sp>
    </p:spTree>
    <p:extLst>
      <p:ext uri="{BB962C8B-B14F-4D97-AF65-F5344CB8AC3E}">
        <p14:creationId xmlns:p14="http://schemas.microsoft.com/office/powerpoint/2010/main" val="3169714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PV-DM</a:t>
            </a:r>
          </a:p>
          <a:p>
            <a:pPr lvl="2">
              <a:lnSpc>
                <a:spcPct val="150000"/>
              </a:lnSpc>
            </a:pPr>
            <a:r>
              <a:rPr lang="zh-TW" altLang="zh-TW" sz="2400" dirty="0"/>
              <a:t>亦可當作</a:t>
            </a:r>
            <a:r>
              <a:rPr lang="en-US" altLang="zh-TW" sz="2400" dirty="0"/>
              <a:t>Word2Vec</a:t>
            </a:r>
            <a:r>
              <a:rPr lang="zh-TW" altLang="zh-TW" sz="2400" dirty="0"/>
              <a:t>的</a:t>
            </a:r>
            <a:r>
              <a:rPr lang="en-US" altLang="zh-TW" sz="2400" dirty="0"/>
              <a:t>CBOW</a:t>
            </a:r>
          </a:p>
          <a:p>
            <a:pPr lvl="2">
              <a:lnSpc>
                <a:spcPct val="150000"/>
              </a:lnSpc>
            </a:pPr>
            <a:r>
              <a:rPr lang="zh-TW" altLang="zh-TW" sz="2400" dirty="0"/>
              <a:t>每一個句子</a:t>
            </a:r>
            <a:r>
              <a:rPr lang="en-US" altLang="zh-TW" sz="2400" dirty="0"/>
              <a:t>/</a:t>
            </a:r>
            <a:r>
              <a:rPr lang="zh-TW" altLang="zh-TW" sz="2400" dirty="0"/>
              <a:t>段落投射到向量空間中</a:t>
            </a:r>
            <a:endParaRPr lang="en-US" altLang="zh-TW" sz="2400" dirty="0"/>
          </a:p>
          <a:p>
            <a:pPr lvl="2">
              <a:lnSpc>
                <a:spcPct val="150000"/>
              </a:lnSpc>
            </a:pPr>
            <a:r>
              <a:rPr lang="zh-TW" altLang="zh-TW" sz="2400" dirty="0"/>
              <a:t>每一個字詞也投射到向量空間中，字詞向量可用矩陣</a:t>
            </a:r>
            <a:r>
              <a:rPr lang="en-US" altLang="zh-TW" sz="2400" dirty="0"/>
              <a:t>W</a:t>
            </a:r>
            <a:r>
              <a:rPr lang="zh-TW" altLang="zh-TW" sz="2400" dirty="0"/>
              <a:t>的一列表示</a:t>
            </a:r>
            <a:endParaRPr lang="en-US" altLang="zh-TW" sz="2400" dirty="0"/>
          </a:p>
          <a:p>
            <a:pPr lvl="2">
              <a:lnSpc>
                <a:spcPct val="150000"/>
              </a:lnSpc>
            </a:pPr>
            <a:r>
              <a:rPr lang="zh-TW" altLang="zh-TW" sz="2400" dirty="0"/>
              <a:t>例如，「我喜歡吃蘋果」</a:t>
            </a:r>
            <a:endParaRPr lang="en-US" altLang="zh-TW" sz="2400" dirty="0"/>
          </a:p>
          <a:p>
            <a:pPr lvl="2">
              <a:lnSpc>
                <a:spcPct val="150000"/>
              </a:lnSpc>
            </a:pPr>
            <a:r>
              <a:rPr lang="zh-TW" altLang="en-US" sz="2400" dirty="0"/>
              <a:t>輸入：</a:t>
            </a:r>
            <a:r>
              <a:rPr lang="zh-TW" altLang="zh-TW" sz="2400" dirty="0"/>
              <a:t> </a:t>
            </a:r>
            <a:r>
              <a:rPr lang="zh-TW" altLang="en-US" sz="2400" dirty="0"/>
              <a:t>段落向量、</a:t>
            </a:r>
            <a:r>
              <a:rPr lang="zh-TW" altLang="zh-TW" sz="2400" dirty="0"/>
              <a:t>「我」、「喜歡」、「吃」</a:t>
            </a:r>
            <a:endParaRPr lang="en-US" altLang="zh-TW" sz="2400" dirty="0"/>
          </a:p>
          <a:p>
            <a:pPr lvl="2">
              <a:lnSpc>
                <a:spcPct val="150000"/>
              </a:lnSpc>
            </a:pPr>
            <a:r>
              <a:rPr lang="zh-TW" altLang="en-US" sz="2400" dirty="0"/>
              <a:t>輸出：</a:t>
            </a:r>
            <a:r>
              <a:rPr lang="zh-TW" altLang="zh-TW" sz="2400" dirty="0"/>
              <a:t>「</a:t>
            </a:r>
            <a:r>
              <a:rPr lang="zh-TW" altLang="en-US" sz="2400" dirty="0"/>
              <a:t>蘋果</a:t>
            </a:r>
            <a:r>
              <a:rPr lang="zh-TW" altLang="zh-TW" sz="2400" dirty="0"/>
              <a:t>」</a:t>
            </a:r>
            <a:endParaRPr lang="en-US" altLang="zh-TW" sz="2400" dirty="0"/>
          </a:p>
          <a:p>
            <a:pPr lvl="1"/>
            <a:endParaRPr lang="en-US" altLang="zh-TW" dirty="0"/>
          </a:p>
          <a:p>
            <a:pPr lvl="1"/>
            <a:endParaRPr lang="en-US" altLang="zh-TW" dirty="0"/>
          </a:p>
          <a:p>
            <a:pPr lvl="1"/>
            <a:endParaRPr lang="zh-TW" altLang="en-US" dirty="0"/>
          </a:p>
        </p:txBody>
      </p:sp>
      <p:sp>
        <p:nvSpPr>
          <p:cNvPr id="3" name="標題 2"/>
          <p:cNvSpPr>
            <a:spLocks noGrp="1"/>
          </p:cNvSpPr>
          <p:nvPr>
            <p:ph type="title"/>
          </p:nvPr>
        </p:nvSpPr>
        <p:spPr/>
        <p:txBody>
          <a:bodyPr/>
          <a:lstStyle/>
          <a:p>
            <a:pPr algn="just" defTabSz="257175">
              <a:lnSpc>
                <a:spcPct val="150000"/>
              </a:lnSpc>
              <a:spcBef>
                <a:spcPts val="80"/>
              </a:spcBef>
              <a:tabLst>
                <a:tab pos="757238" algn="l"/>
                <a:tab pos="8072438" algn="r"/>
              </a:tabLst>
            </a:pPr>
            <a:endParaRPr lang="en-US" altLang="zh-TW" sz="2400" dirty="0">
              <a:solidFill>
                <a:srgbClr val="00B050"/>
              </a:solidFill>
              <a:latin typeface="+mn-lt"/>
              <a:ea typeface="+mn-ea"/>
              <a:cs typeface="+mn-cs"/>
            </a:endParaRPr>
          </a:p>
        </p:txBody>
      </p:sp>
    </p:spTree>
    <p:extLst>
      <p:ext uri="{BB962C8B-B14F-4D97-AF65-F5344CB8AC3E}">
        <p14:creationId xmlns:p14="http://schemas.microsoft.com/office/powerpoint/2010/main" val="1956538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a:solidFill>
                  <a:srgbClr val="00B050"/>
                </a:solidFill>
              </a:rPr>
              <a:t>PV-DM</a:t>
            </a:r>
            <a:r>
              <a:rPr lang="zh-TW" altLang="zh-TW" sz="2400" dirty="0">
                <a:solidFill>
                  <a:srgbClr val="00B050"/>
                </a:solidFill>
              </a:rPr>
              <a:t>的架構</a:t>
            </a:r>
            <a:endParaRPr lang="en-US" altLang="zh-TW" sz="2400" dirty="0">
              <a:solidFill>
                <a:srgbClr val="00B050"/>
              </a:solidFill>
            </a:endParaRPr>
          </a:p>
        </p:txBody>
      </p:sp>
      <p:sp>
        <p:nvSpPr>
          <p:cNvPr id="2" name="標題 1"/>
          <p:cNvSpPr>
            <a:spLocks noGrp="1"/>
          </p:cNvSpPr>
          <p:nvPr>
            <p:ph type="title"/>
          </p:nvPr>
        </p:nvSpPr>
        <p:spPr/>
        <p:txBody>
          <a:bodyPr/>
          <a:lstStyle/>
          <a:p>
            <a:endParaRPr lang="zh-TW"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327" y="1983383"/>
            <a:ext cx="5414034" cy="4325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8742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a:solidFill>
                  <a:srgbClr val="00B050"/>
                </a:solidFill>
              </a:rPr>
              <a:t>PV-</a:t>
            </a:r>
            <a:r>
              <a:rPr lang="en-US" altLang="zh-TW" sz="2400" dirty="0" err="1">
                <a:solidFill>
                  <a:srgbClr val="00B050"/>
                </a:solidFill>
              </a:rPr>
              <a:t>DBOW</a:t>
            </a:r>
            <a:endParaRPr lang="en-US" altLang="zh-TW" sz="2400" dirty="0">
              <a:solidFill>
                <a:srgbClr val="00B050"/>
              </a:solidFill>
            </a:endParaRPr>
          </a:p>
          <a:p>
            <a:pPr lvl="2">
              <a:lnSpc>
                <a:spcPct val="150000"/>
              </a:lnSpc>
            </a:pPr>
            <a:r>
              <a:rPr lang="zh-TW" altLang="zh-TW" sz="2400" dirty="0" smtClean="0"/>
              <a:t>亦可</a:t>
            </a:r>
            <a:r>
              <a:rPr lang="zh-TW" altLang="zh-TW" sz="2400" dirty="0"/>
              <a:t>當作</a:t>
            </a:r>
            <a:r>
              <a:rPr lang="en-US" altLang="zh-TW" sz="2400" dirty="0"/>
              <a:t>Word2vec</a:t>
            </a:r>
            <a:r>
              <a:rPr lang="zh-TW" altLang="zh-TW" sz="2400" dirty="0"/>
              <a:t>的</a:t>
            </a:r>
            <a:r>
              <a:rPr lang="en-US" altLang="zh-TW" sz="2400" dirty="0" smtClean="0"/>
              <a:t>Skip-gram</a:t>
            </a:r>
            <a:r>
              <a:rPr lang="zh-TW" altLang="en-US" sz="2400" dirty="0" smtClean="0"/>
              <a:t>。</a:t>
            </a:r>
            <a:endParaRPr lang="en-US" altLang="zh-TW" sz="2400" dirty="0"/>
          </a:p>
          <a:p>
            <a:pPr lvl="2">
              <a:lnSpc>
                <a:spcPct val="150000"/>
              </a:lnSpc>
            </a:pPr>
            <a:r>
              <a:rPr lang="en-US" altLang="zh-TW" sz="2400" dirty="0"/>
              <a:t>PV-DBOW</a:t>
            </a:r>
            <a:r>
              <a:rPr lang="zh-TW" altLang="zh-TW" sz="2400" dirty="0"/>
              <a:t>會忽略輸入層的上下文，藉由句子</a:t>
            </a:r>
            <a:r>
              <a:rPr lang="en-US" altLang="zh-TW" sz="2400" dirty="0"/>
              <a:t>/</a:t>
            </a:r>
            <a:r>
              <a:rPr lang="zh-TW" altLang="zh-TW" sz="2400" dirty="0"/>
              <a:t>段落矩陣作為</a:t>
            </a:r>
            <a:r>
              <a:rPr lang="zh-TW" altLang="zh-TW" sz="2400" dirty="0" smtClean="0"/>
              <a:t>輸入</a:t>
            </a:r>
            <a:r>
              <a:rPr lang="zh-TW" altLang="en-US" sz="2400" dirty="0" smtClean="0"/>
              <a:t>。</a:t>
            </a:r>
            <a:endParaRPr lang="en-US" altLang="zh-TW" sz="2400" dirty="0"/>
          </a:p>
          <a:p>
            <a:pPr lvl="2">
              <a:lnSpc>
                <a:spcPct val="150000"/>
              </a:lnSpc>
            </a:pPr>
            <a:r>
              <a:rPr lang="zh-TW" altLang="zh-TW" sz="2400" dirty="0"/>
              <a:t>隨機預測句子</a:t>
            </a:r>
            <a:r>
              <a:rPr lang="en-US" altLang="zh-TW" sz="2400" dirty="0"/>
              <a:t>/</a:t>
            </a:r>
            <a:r>
              <a:rPr lang="zh-TW" altLang="zh-TW" sz="2400" dirty="0"/>
              <a:t>段落中的字</a:t>
            </a:r>
            <a:r>
              <a:rPr lang="zh-TW" altLang="zh-TW" sz="2400" dirty="0" smtClean="0"/>
              <a:t>詞</a:t>
            </a:r>
            <a:r>
              <a:rPr lang="zh-TW" altLang="en-US" sz="2400" dirty="0" smtClean="0"/>
              <a:t>。</a:t>
            </a:r>
            <a:endParaRPr lang="zh-TW" altLang="en-US" sz="2400" dirty="0"/>
          </a:p>
        </p:txBody>
      </p:sp>
      <p:sp>
        <p:nvSpPr>
          <p:cNvPr id="3" name="標題 2"/>
          <p:cNvSpPr>
            <a:spLocks noGrp="1"/>
          </p:cNvSpPr>
          <p:nvPr>
            <p:ph type="title"/>
          </p:nvPr>
        </p:nvSpPr>
        <p:spPr/>
        <p:txBody>
          <a:bodyPr/>
          <a:lstStyle/>
          <a:p>
            <a:endParaRPr lang="en-US" altLang="zh-TW" dirty="0"/>
          </a:p>
        </p:txBody>
      </p:sp>
    </p:spTree>
    <p:extLst>
      <p:ext uri="{BB962C8B-B14F-4D97-AF65-F5344CB8AC3E}">
        <p14:creationId xmlns:p14="http://schemas.microsoft.com/office/powerpoint/2010/main" val="293308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838" y="2052319"/>
            <a:ext cx="5792159" cy="4235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en-US" altLang="zh-TW" sz="2400" dirty="0">
                <a:solidFill>
                  <a:srgbClr val="00B050"/>
                </a:solidFill>
              </a:rPr>
              <a:t>PV-</a:t>
            </a:r>
            <a:r>
              <a:rPr lang="en-US" altLang="zh-TW" sz="2400" dirty="0" err="1">
                <a:solidFill>
                  <a:srgbClr val="00B050"/>
                </a:solidFill>
              </a:rPr>
              <a:t>DBOW</a:t>
            </a:r>
            <a:r>
              <a:rPr lang="zh-TW" altLang="zh-TW" sz="2400" dirty="0">
                <a:solidFill>
                  <a:srgbClr val="00B050"/>
                </a:solidFill>
              </a:rPr>
              <a:t>的架構</a:t>
            </a:r>
            <a:endParaRPr lang="en-US" altLang="zh-TW" sz="2400" dirty="0">
              <a:solidFill>
                <a:srgbClr val="00B050"/>
              </a:solidFill>
            </a:endParaRPr>
          </a:p>
        </p:txBody>
      </p:sp>
    </p:spTree>
    <p:extLst>
      <p:ext uri="{BB962C8B-B14F-4D97-AF65-F5344CB8AC3E}">
        <p14:creationId xmlns:p14="http://schemas.microsoft.com/office/powerpoint/2010/main" val="23278188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en-US" altLang="zh-TW" sz="2400" dirty="0" err="1">
                <a:solidFill>
                  <a:srgbClr val="00B050"/>
                </a:solidFill>
              </a:rPr>
              <a:t>GloVe</a:t>
            </a:r>
            <a:endParaRPr lang="en-US" altLang="zh-TW" sz="2400" dirty="0">
              <a:solidFill>
                <a:srgbClr val="00B050"/>
              </a:solidFill>
            </a:endParaRPr>
          </a:p>
          <a:p>
            <a:pPr lvl="2">
              <a:lnSpc>
                <a:spcPct val="150000"/>
              </a:lnSpc>
            </a:pPr>
            <a:r>
              <a:rPr lang="en-US" altLang="zh-TW" sz="2400" dirty="0" err="1" smtClean="0"/>
              <a:t>GloVe</a:t>
            </a:r>
            <a:r>
              <a:rPr lang="zh-TW" altLang="zh-TW" sz="2400" dirty="0"/>
              <a:t>（</a:t>
            </a:r>
            <a:r>
              <a:rPr lang="en-US" altLang="zh-TW" sz="2400" dirty="0"/>
              <a:t>Global Vectors for Word Representation</a:t>
            </a:r>
            <a:r>
              <a:rPr lang="zh-TW" altLang="zh-TW" sz="2400" dirty="0"/>
              <a:t>），</a:t>
            </a:r>
            <a:r>
              <a:rPr lang="zh-CN" altLang="zh-TW" sz="2400" dirty="0"/>
              <a:t>非監督式的基於全局詞頻統計的詞</a:t>
            </a:r>
            <a:r>
              <a:rPr lang="zh-TW" altLang="en-US" sz="2400" dirty="0"/>
              <a:t>表徵</a:t>
            </a:r>
            <a:r>
              <a:rPr lang="zh-CN" altLang="zh-TW" sz="2400" dirty="0"/>
              <a:t>工具</a:t>
            </a:r>
            <a:r>
              <a:rPr lang="zh-TW" altLang="en-US" sz="2400" dirty="0"/>
              <a:t>。</a:t>
            </a:r>
            <a:endParaRPr lang="en-US" altLang="zh-CN" sz="2400" dirty="0"/>
          </a:p>
          <a:p>
            <a:pPr lvl="2">
              <a:lnSpc>
                <a:spcPct val="150000"/>
              </a:lnSpc>
            </a:pPr>
            <a:r>
              <a:rPr lang="en-US" altLang="zh-TW" sz="2400" dirty="0" err="1"/>
              <a:t>GloVe</a:t>
            </a:r>
            <a:r>
              <a:rPr lang="zh-CN" altLang="zh-TW" sz="2400" dirty="0"/>
              <a:t>是結合了 「計數手法」 和 「</a:t>
            </a:r>
            <a:r>
              <a:rPr lang="zh-TW" altLang="en-US" sz="2400" dirty="0"/>
              <a:t>推論手法</a:t>
            </a:r>
            <a:r>
              <a:rPr lang="zh-CN" altLang="zh-TW" sz="2400" dirty="0"/>
              <a:t>」的做法</a:t>
            </a:r>
            <a:endParaRPr lang="en-US" altLang="zh-CN" sz="2400" dirty="0"/>
          </a:p>
          <a:p>
            <a:pPr lvl="2">
              <a:lnSpc>
                <a:spcPct val="150000"/>
              </a:lnSpc>
            </a:pPr>
            <a:r>
              <a:rPr lang="en-US" altLang="zh-TW" sz="2400" dirty="0" err="1"/>
              <a:t>GloVe</a:t>
            </a:r>
            <a:r>
              <a:rPr lang="zh-TW" altLang="zh-TW" sz="2400" dirty="0"/>
              <a:t>優點</a:t>
            </a:r>
            <a:endParaRPr lang="en-US" altLang="zh-CN" sz="2400" dirty="0"/>
          </a:p>
          <a:p>
            <a:pPr marL="263525" lvl="1" indent="366713" algn="l"/>
            <a:r>
              <a:rPr lang="zh-TW" altLang="zh-TW" sz="2200" dirty="0"/>
              <a:t>快速的訓練</a:t>
            </a:r>
          </a:p>
          <a:p>
            <a:pPr marL="263525" lvl="1" indent="366713" algn="l"/>
            <a:r>
              <a:rPr lang="zh-TW" altLang="zh-TW" sz="2200" dirty="0"/>
              <a:t>較好的</a:t>
            </a:r>
            <a:r>
              <a:rPr lang="en-US" altLang="zh-TW" sz="2200" dirty="0"/>
              <a:t>RAM / CPU</a:t>
            </a:r>
            <a:r>
              <a:rPr lang="zh-TW" altLang="zh-TW" sz="2200" dirty="0"/>
              <a:t>效率（可以處理更大的文檔）</a:t>
            </a:r>
          </a:p>
          <a:p>
            <a:pPr marL="263525" lvl="1" indent="366713" algn="l"/>
            <a:r>
              <a:rPr lang="zh-TW" altLang="zh-TW" sz="2200" dirty="0"/>
              <a:t>更有效地利用數據（幫助較小的語料庫）</a:t>
            </a:r>
          </a:p>
          <a:p>
            <a:pPr marL="263525" lvl="1" indent="366713" algn="l"/>
            <a:r>
              <a:rPr lang="zh-TW" altLang="zh-TW" sz="2200" dirty="0"/>
              <a:t>在相同的訓練量下更準確</a:t>
            </a:r>
            <a:endParaRPr lang="zh-TW" altLang="en-US" sz="2200" dirty="0"/>
          </a:p>
        </p:txBody>
      </p:sp>
      <p:sp>
        <p:nvSpPr>
          <p:cNvPr id="3" name="標題 2"/>
          <p:cNvSpPr>
            <a:spLocks noGrp="1"/>
          </p:cNvSpPr>
          <p:nvPr>
            <p:ph type="title"/>
          </p:nvPr>
        </p:nvSpPr>
        <p:spPr/>
        <p:txBody>
          <a:bodyPr/>
          <a:lstStyle/>
          <a:p>
            <a:pPr lvl="0"/>
            <a:endParaRPr lang="zh-TW" altLang="en-US" dirty="0">
              <a:latin typeface="+mj-lt"/>
            </a:endParaRPr>
          </a:p>
        </p:txBody>
      </p:sp>
    </p:spTree>
    <p:extLst>
      <p:ext uri="{BB962C8B-B14F-4D97-AF65-F5344CB8AC3E}">
        <p14:creationId xmlns:p14="http://schemas.microsoft.com/office/powerpoint/2010/main" val="4065844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zh-TW" sz="2400" dirty="0">
                <a:solidFill>
                  <a:srgbClr val="00B050"/>
                </a:solidFill>
              </a:rPr>
              <a:t>安裝套件</a:t>
            </a:r>
            <a:endParaRPr lang="en-US" altLang="zh-TW" sz="2400" dirty="0">
              <a:solidFill>
                <a:srgbClr val="00B050"/>
              </a:solidFill>
            </a:endParaRPr>
          </a:p>
          <a:p>
            <a:pPr lvl="2">
              <a:lnSpc>
                <a:spcPct val="150000"/>
              </a:lnSpc>
            </a:pPr>
            <a:r>
              <a:rPr lang="zh-TW" altLang="zh-TW" sz="2400" dirty="0" smtClean="0"/>
              <a:t>在</a:t>
            </a:r>
            <a:r>
              <a:rPr lang="zh-TW" altLang="zh-TW" sz="2400" dirty="0"/>
              <a:t>命令提示元裡進行安裝，輸入</a:t>
            </a:r>
            <a:r>
              <a:rPr lang="en-US" altLang="zh-TW" sz="2400" dirty="0"/>
              <a:t>pip install </a:t>
            </a:r>
            <a:r>
              <a:rPr lang="en-US" altLang="zh-TW" sz="2400" dirty="0" err="1"/>
              <a:t>gensim</a:t>
            </a:r>
            <a:r>
              <a:rPr lang="zh-TW" altLang="zh-TW" sz="2400" dirty="0"/>
              <a:t>，即可完成安裝。</a:t>
            </a:r>
          </a:p>
          <a:p>
            <a:pPr lvl="2">
              <a:lnSpc>
                <a:spcPct val="150000"/>
              </a:lnSpc>
            </a:pPr>
            <a:r>
              <a:rPr lang="zh-TW" altLang="zh-TW" sz="2400" dirty="0"/>
              <a:t>到維基百科網站上的資料庫下載頁面，將想要訓練的文章資料集下載</a:t>
            </a:r>
          </a:p>
        </p:txBody>
      </p:sp>
      <p:sp>
        <p:nvSpPr>
          <p:cNvPr id="3" name="標題 2"/>
          <p:cNvSpPr>
            <a:spLocks noGrp="1"/>
          </p:cNvSpPr>
          <p:nvPr>
            <p:ph type="title"/>
          </p:nvPr>
        </p:nvSpPr>
        <p:spPr/>
        <p:txBody>
          <a:bodyPr/>
          <a:lstStyle/>
          <a:p>
            <a:pPr lvl="0"/>
            <a:endParaRPr lang="zh-TW" altLang="en-US" dirty="0">
              <a:latin typeface="+mj-lt"/>
            </a:endParaRPr>
          </a:p>
        </p:txBody>
      </p:sp>
    </p:spTree>
    <p:extLst>
      <p:ext uri="{BB962C8B-B14F-4D97-AF65-F5344CB8AC3E}">
        <p14:creationId xmlns:p14="http://schemas.microsoft.com/office/powerpoint/2010/main" val="34899396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693" y="2095654"/>
            <a:ext cx="6375388" cy="426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下載要訓練的文章資料集</a:t>
            </a:r>
            <a:endParaRPr lang="en-US" altLang="zh-TW" sz="2400" dirty="0">
              <a:solidFill>
                <a:srgbClr val="00B050"/>
              </a:solidFill>
            </a:endParaRPr>
          </a:p>
        </p:txBody>
      </p:sp>
    </p:spTree>
    <p:extLst>
      <p:ext uri="{BB962C8B-B14F-4D97-AF65-F5344CB8AC3E}">
        <p14:creationId xmlns:p14="http://schemas.microsoft.com/office/powerpoint/2010/main" val="14406360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66" y="2392580"/>
            <a:ext cx="7200000" cy="2583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實作範例</a:t>
            </a:r>
            <a:r>
              <a:rPr lang="en-US" altLang="zh-TW" sz="2400" dirty="0">
                <a:solidFill>
                  <a:srgbClr val="00B050"/>
                </a:solidFill>
              </a:rPr>
              <a:t>-</a:t>
            </a:r>
            <a:r>
              <a:rPr lang="zh-TW" altLang="en-US" sz="2400" dirty="0">
                <a:solidFill>
                  <a:srgbClr val="00B050"/>
                </a:solidFill>
              </a:rPr>
              <a:t>讀取文件</a:t>
            </a:r>
            <a:r>
              <a:rPr lang="en-US" altLang="zh-TW" sz="2400" dirty="0">
                <a:solidFill>
                  <a:srgbClr val="00B050"/>
                </a:solidFill>
              </a:rPr>
              <a:t>-1</a:t>
            </a:r>
          </a:p>
        </p:txBody>
      </p:sp>
    </p:spTree>
    <p:extLst>
      <p:ext uri="{BB962C8B-B14F-4D97-AF65-F5344CB8AC3E}">
        <p14:creationId xmlns:p14="http://schemas.microsoft.com/office/powerpoint/2010/main" val="20097684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920" y="1961078"/>
            <a:ext cx="6434640" cy="4492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9" y="1341438"/>
            <a:ext cx="8264525" cy="5040312"/>
          </a:xfrm>
        </p:spPr>
        <p:txBody>
          <a:bodyPr/>
          <a:lstStyle/>
          <a:p>
            <a:pPr marL="0" indent="0">
              <a:lnSpc>
                <a:spcPct val="150000"/>
              </a:lnSpc>
              <a:buNone/>
            </a:pPr>
            <a:r>
              <a:rPr lang="zh-TW" altLang="zh-TW" sz="2400" dirty="0">
                <a:solidFill>
                  <a:srgbClr val="00B050"/>
                </a:solidFill>
              </a:rPr>
              <a:t>實作範例</a:t>
            </a:r>
            <a:r>
              <a:rPr lang="en-US" altLang="zh-TW" sz="2400" dirty="0">
                <a:solidFill>
                  <a:srgbClr val="00B050"/>
                </a:solidFill>
              </a:rPr>
              <a:t>-</a:t>
            </a:r>
            <a:r>
              <a:rPr lang="zh-TW" altLang="en-US" sz="2400" dirty="0">
                <a:solidFill>
                  <a:srgbClr val="00B050"/>
                </a:solidFill>
              </a:rPr>
              <a:t>讀取文件</a:t>
            </a:r>
            <a:r>
              <a:rPr lang="en-US" altLang="zh-TW" sz="2400" dirty="0">
                <a:solidFill>
                  <a:srgbClr val="00B050"/>
                </a:solidFill>
              </a:rPr>
              <a:t>-2</a:t>
            </a:r>
          </a:p>
        </p:txBody>
      </p:sp>
    </p:spTree>
    <p:extLst>
      <p:ext uri="{BB962C8B-B14F-4D97-AF65-F5344CB8AC3E}">
        <p14:creationId xmlns:p14="http://schemas.microsoft.com/office/powerpoint/2010/main" val="889759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8759</TotalTime>
  <Words>4179</Words>
  <Application>Microsoft Office PowerPoint</Application>
  <PresentationFormat>投影片</PresentationFormat>
  <Paragraphs>407</Paragraphs>
  <Slides>153</Slides>
  <Notes>0</Notes>
  <HiddenSlides>0</HiddenSlides>
  <MMClips>0</MMClips>
  <ScaleCrop>false</ScaleCrop>
  <HeadingPairs>
    <vt:vector size="4" baseType="variant">
      <vt:variant>
        <vt:lpstr>佈景主題</vt:lpstr>
      </vt:variant>
      <vt:variant>
        <vt:i4>4</vt:i4>
      </vt:variant>
      <vt:variant>
        <vt:lpstr>投影片標題</vt:lpstr>
      </vt:variant>
      <vt:variant>
        <vt:i4>153</vt:i4>
      </vt:variant>
    </vt:vector>
  </HeadingPairs>
  <TitlesOfParts>
    <vt:vector size="157" baseType="lpstr">
      <vt:lpstr>0_大專書</vt:lpstr>
      <vt:lpstr>1_大專書</vt:lpstr>
      <vt:lpstr>2_大專書</vt:lpstr>
      <vt:lpstr>3_大專書</vt:lpstr>
      <vt:lpstr>PowerPoint 簡報</vt:lpstr>
      <vt:lpstr>5-1　人工智慧實務應用-電腦視覺</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5-2　人工智慧實務應用-自然語言處理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874</cp:revision>
  <dcterms:created xsi:type="dcterms:W3CDTF">2017-05-13T17:11:04Z</dcterms:created>
  <dcterms:modified xsi:type="dcterms:W3CDTF">2022-02-10T03:52:12Z</dcterms:modified>
</cp:coreProperties>
</file>